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256" r:id="rId2"/>
    <p:sldId id="489" r:id="rId3"/>
    <p:sldId id="490" r:id="rId4"/>
    <p:sldId id="491" r:id="rId5"/>
    <p:sldId id="492" r:id="rId6"/>
    <p:sldId id="493" r:id="rId7"/>
    <p:sldId id="494" r:id="rId8"/>
    <p:sldId id="495" r:id="rId9"/>
    <p:sldId id="496" r:id="rId10"/>
    <p:sldId id="497" r:id="rId11"/>
    <p:sldId id="498" r:id="rId12"/>
    <p:sldId id="499" r:id="rId13"/>
    <p:sldId id="519" r:id="rId14"/>
    <p:sldId id="500" r:id="rId15"/>
    <p:sldId id="518" r:id="rId16"/>
    <p:sldId id="520" r:id="rId17"/>
    <p:sldId id="516" r:id="rId18"/>
    <p:sldId id="517" r:id="rId19"/>
    <p:sldId id="501" r:id="rId20"/>
    <p:sldId id="502" r:id="rId21"/>
    <p:sldId id="503" r:id="rId22"/>
    <p:sldId id="504" r:id="rId23"/>
    <p:sldId id="505" r:id="rId24"/>
    <p:sldId id="506" r:id="rId25"/>
    <p:sldId id="507" r:id="rId26"/>
    <p:sldId id="508" r:id="rId27"/>
    <p:sldId id="523" r:id="rId28"/>
    <p:sldId id="509" r:id="rId29"/>
    <p:sldId id="522" r:id="rId30"/>
    <p:sldId id="512" r:id="rId31"/>
    <p:sldId id="521" r:id="rId32"/>
    <p:sldId id="514" r:id="rId33"/>
    <p:sldId id="515" r:id="rId3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charset="0"/>
        <a:ea typeface="ヒラギノ角ゴ Pro W3"/>
        <a:cs typeface="ヒラギノ角ゴ Pro W3"/>
      </a:defRPr>
    </a:lvl5pPr>
    <a:lvl6pPr marL="2286000" algn="l" defTabSz="914400" rtl="0" eaLnBrk="1" latinLnBrk="0" hangingPunct="1">
      <a:defRPr sz="2400" kern="1200">
        <a:solidFill>
          <a:schemeClr val="tx1"/>
        </a:solidFill>
        <a:latin typeface="Arial" charset="0"/>
        <a:ea typeface="ヒラギノ角ゴ Pro W3"/>
        <a:cs typeface="ヒラギノ角ゴ Pro W3"/>
      </a:defRPr>
    </a:lvl6pPr>
    <a:lvl7pPr marL="2743200" algn="l" defTabSz="914400" rtl="0" eaLnBrk="1" latinLnBrk="0" hangingPunct="1">
      <a:defRPr sz="2400" kern="1200">
        <a:solidFill>
          <a:schemeClr val="tx1"/>
        </a:solidFill>
        <a:latin typeface="Arial" charset="0"/>
        <a:ea typeface="ヒラギノ角ゴ Pro W3"/>
        <a:cs typeface="ヒラギノ角ゴ Pro W3"/>
      </a:defRPr>
    </a:lvl7pPr>
    <a:lvl8pPr marL="3200400" algn="l" defTabSz="914400" rtl="0" eaLnBrk="1" latinLnBrk="0" hangingPunct="1">
      <a:defRPr sz="2400" kern="1200">
        <a:solidFill>
          <a:schemeClr val="tx1"/>
        </a:solidFill>
        <a:latin typeface="Arial" charset="0"/>
        <a:ea typeface="ヒラギノ角ゴ Pro W3"/>
        <a:cs typeface="ヒラギノ角ゴ Pro W3"/>
      </a:defRPr>
    </a:lvl8pPr>
    <a:lvl9pPr marL="3657600" algn="l" defTabSz="914400" rtl="0" eaLnBrk="1" latinLnBrk="0" hangingPunct="1">
      <a:defRPr sz="2400" kern="1200">
        <a:solidFill>
          <a:schemeClr val="tx1"/>
        </a:solidFill>
        <a:latin typeface="Arial"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78B"/>
    <a:srgbClr val="6684B5"/>
    <a:srgbClr val="D0D8E8"/>
    <a:srgbClr val="B6C2D9"/>
    <a:srgbClr val="858D9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794" autoAdjust="0"/>
    <p:restoredTop sz="97396" autoAdjust="0"/>
  </p:normalViewPr>
  <p:slideViewPr>
    <p:cSldViewPr>
      <p:cViewPr>
        <p:scale>
          <a:sx n="75" d="100"/>
          <a:sy n="75" d="100"/>
        </p:scale>
        <p:origin x="-4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0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5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B60CD3-A703-4B0E-AD73-662FA26017D4}" type="datetimeFigureOut">
              <a:rPr lang="en-US" smtClean="0"/>
              <a:pPr/>
              <a:t>7/30/2009</a:t>
            </a:fld>
            <a:endParaRPr lang="en-Z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45E3C1-B9AF-4583-8BB0-C3FD68330915}" type="slidenum">
              <a:rPr lang="en-ZA" smtClean="0"/>
              <a:pPr/>
              <a:t>‹#›</a:t>
            </a:fld>
            <a:endParaRPr lang="en-Z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ヒラギノ角ゴ Pro W3" pitchFamily="20"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ヒラギノ角ゴ Pro W3" pitchFamily="20" charset="-128"/>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ヒラギノ角ゴ Pro W3" pitchFamily="20"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ヒラギノ角ゴ Pro W3" pitchFamily="20" charset="-128"/>
                <a:cs typeface="+mn-cs"/>
              </a:defRPr>
            </a:lvl1pPr>
          </a:lstStyle>
          <a:p>
            <a:pPr>
              <a:defRPr/>
            </a:pPr>
            <a:fld id="{F6454844-C547-44DC-B69E-CABF452B137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20"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20"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20"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20"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20"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F005F190-8782-4088-B748-A66812799563}" type="slidenum">
              <a:rPr lang="en-US" smtClean="0">
                <a:ea typeface="ヒラギノ角ゴ Pro W3"/>
                <a:cs typeface="ヒラギノ角ゴ Pro W3"/>
              </a:rPr>
              <a:pPr/>
              <a:t>1</a:t>
            </a:fld>
            <a:endParaRPr lang="en-US" smtClean="0">
              <a:ea typeface="ヒラギノ角ゴ Pro W3"/>
              <a:cs typeface="ヒラギノ角ゴ Pro W3"/>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r>
              <a:rPr lang="en-US" smtClean="0">
                <a:ea typeface="ヒラギノ角ゴ Pro W3"/>
              </a:rPr>
              <a:t>This is where you want to hook your audience and tell them what is in it for them.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4FDE1EF8-2261-4337-9238-D15DD44FC8A2}" type="slidenum">
              <a:rPr lang="en-US" smtClean="0">
                <a:ea typeface="ヒラギノ角ゴ Pro W3" pitchFamily="-28" charset="-128"/>
              </a:rPr>
              <a:pPr/>
              <a:t>18</a:t>
            </a:fld>
            <a:endParaRPr lang="en-US" smtClean="0">
              <a:ea typeface="ヒラギノ角ゴ Pro W3" pitchFamily="-28"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r>
              <a:rPr lang="en-GB" smtClean="0">
                <a:ea typeface="ヒラギノ角ゴ Pro W3" pitchFamily="-28" charset="-128"/>
              </a:rPr>
              <a:t>Our four main towers of services include:</a:t>
            </a:r>
            <a:endParaRPr lang="en-US" smtClean="0">
              <a:ea typeface="ヒラギノ角ゴ Pro W3" pitchFamily="-28" charset="-128"/>
            </a:endParaRPr>
          </a:p>
          <a:p>
            <a:r>
              <a:rPr lang="en-GB" smtClean="0">
                <a:ea typeface="ヒラギノ角ゴ Pro W3" pitchFamily="-28" charset="-128"/>
              </a:rPr>
              <a:t> </a:t>
            </a:r>
            <a:endParaRPr lang="en-US" smtClean="0">
              <a:ea typeface="ヒラギノ角ゴ Pro W3" pitchFamily="-28" charset="-128"/>
            </a:endParaRPr>
          </a:p>
          <a:p>
            <a:r>
              <a:rPr lang="en-GB" smtClean="0">
                <a:ea typeface="ヒラギノ角ゴ Pro W3" pitchFamily="-28" charset="-128"/>
              </a:rPr>
              <a:t>Access Services </a:t>
            </a:r>
            <a:endParaRPr lang="en-US" smtClean="0">
              <a:ea typeface="ヒラギノ角ゴ Pro W3" pitchFamily="-28" charset="-128"/>
            </a:endParaRPr>
          </a:p>
          <a:p>
            <a:r>
              <a:rPr lang="en-GB" smtClean="0">
                <a:ea typeface="ヒラギノ角ゴ Pro W3" pitchFamily="-28" charset="-128"/>
              </a:rPr>
              <a:t>A state-of-the-art, carrier-class, next-generation network that offers both fixed and wireless access technologies ranging from 3G  and HSDPA, WiMax, Microwave, ADSL, Leased Lines and Fibre.</a:t>
            </a:r>
            <a:endParaRPr lang="en-US" smtClean="0">
              <a:ea typeface="ヒラギノ角ゴ Pro W3" pitchFamily="-28" charset="-128"/>
            </a:endParaRPr>
          </a:p>
          <a:p>
            <a:r>
              <a:rPr lang="en-GB" smtClean="0">
                <a:ea typeface="ヒラギノ角ゴ Pro W3" pitchFamily="-28" charset="-128"/>
              </a:rPr>
              <a:t>Managed Hosted Services</a:t>
            </a:r>
            <a:endParaRPr lang="en-US" smtClean="0">
              <a:ea typeface="ヒラギノ角ゴ Pro W3" pitchFamily="-28" charset="-128"/>
            </a:endParaRPr>
          </a:p>
          <a:p>
            <a:r>
              <a:rPr lang="en-GB" smtClean="0">
                <a:ea typeface="ヒラギノ角ゴ Pro W3" pitchFamily="-28" charset="-128"/>
              </a:rPr>
              <a:t>Providing customers the ability to outsource functions such as hosting, application services, storage and security functions which will be housed in our specialised, robust and fully redundant data centre</a:t>
            </a:r>
            <a:endParaRPr lang="en-US" smtClean="0">
              <a:ea typeface="ヒラギノ角ゴ Pro W3" pitchFamily="-28" charset="-128"/>
            </a:endParaRPr>
          </a:p>
          <a:p>
            <a:r>
              <a:rPr lang="en-GB" smtClean="0">
                <a:ea typeface="ヒラギノ角ゴ Pro W3" pitchFamily="-28" charset="-128"/>
              </a:rPr>
              <a:t>Managed Network Services </a:t>
            </a:r>
            <a:endParaRPr lang="en-US" smtClean="0">
              <a:ea typeface="ヒラギノ角ゴ Pro W3" pitchFamily="-28" charset="-128"/>
            </a:endParaRPr>
          </a:p>
          <a:p>
            <a:r>
              <a:rPr lang="en-GB" smtClean="0">
                <a:ea typeface="ヒラギノ角ゴ Pro W3" pitchFamily="-28" charset="-128"/>
              </a:rPr>
              <a:t>These include a range of Internet service provider solutions, virtual private network (VPN) solutions and a next-generation network that will provide communication options including traditional mobile voice and Internet based voice solutions.</a:t>
            </a:r>
            <a:endParaRPr lang="en-US" smtClean="0">
              <a:ea typeface="ヒラギノ角ゴ Pro W3" pitchFamily="-28" charset="-128"/>
            </a:endParaRPr>
          </a:p>
          <a:p>
            <a:r>
              <a:rPr lang="en-US" smtClean="0">
                <a:ea typeface="ヒラギノ角ゴ Pro W3" pitchFamily="-28" charset="-128"/>
              </a:rPr>
              <a:t>Converged Application Services </a:t>
            </a:r>
          </a:p>
          <a:p>
            <a:r>
              <a:rPr lang="en-US" smtClean="0">
                <a:ea typeface="ヒラギノ角ゴ Pro W3" pitchFamily="-28" charset="-128"/>
              </a:rPr>
              <a:t>Enabling customers  to access any communication service or application via a range of devices, from anywhere  offering true convergence.</a:t>
            </a:r>
          </a:p>
          <a:p>
            <a:pPr eaLnBrk="1" hangingPunct="1"/>
            <a:endParaRPr lang="en-US" smtClean="0">
              <a:ea typeface="ヒラギノ角ゴ Pro W3" pitchFamily="-28"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0AEFCB-86CC-4329-BABA-EE876EF297C7}" type="slidenum">
              <a:rPr lang="en-GB"/>
              <a:pPr/>
              <a:t>21</a:t>
            </a:fld>
            <a:endParaRPr lang="en-GB"/>
          </a:p>
        </p:txBody>
      </p:sp>
      <p:sp>
        <p:nvSpPr>
          <p:cNvPr id="167938" name="Rectangle 2"/>
          <p:cNvSpPr>
            <a:spLocks noGrp="1" noRot="1" noChangeAspect="1" noChangeArrowheads="1" noTextEdit="1"/>
          </p:cNvSpPr>
          <p:nvPr>
            <p:ph type="sldImg"/>
          </p:nvPr>
        </p:nvSpPr>
        <p:spPr>
          <a:xfrm>
            <a:off x="1143000" y="684213"/>
            <a:ext cx="4573588" cy="3429000"/>
          </a:xfrm>
          <a:ln/>
        </p:spPr>
      </p:sp>
      <p:sp>
        <p:nvSpPr>
          <p:cNvPr id="167939" name="Rectangle 3"/>
          <p:cNvSpPr>
            <a:spLocks noGrp="1" noChangeArrowheads="1"/>
          </p:cNvSpPr>
          <p:nvPr>
            <p:ph type="body" idx="1"/>
          </p:nvPr>
        </p:nvSpPr>
        <p:spPr>
          <a:xfrm>
            <a:off x="914401" y="4343400"/>
            <a:ext cx="5029200" cy="4575175"/>
          </a:xfrm>
        </p:spPr>
        <p:txBody>
          <a:bodyPr/>
          <a:lstStyle/>
          <a:p>
            <a:pPr lvl="1"/>
            <a:r>
              <a:rPr lang="en-US" sz="1600"/>
              <a:t>Proof of functionality – can be productized with acceptable performance and QoE assurance</a:t>
            </a:r>
          </a:p>
          <a:p>
            <a:endParaRPr lang="en-US" sz="1800"/>
          </a:p>
          <a:p>
            <a:r>
              <a:rPr lang="en-US" sz="1800"/>
              <a:t>Use case scenarios - scripts</a:t>
            </a:r>
            <a:endParaRPr lang="en-US" sz="1600"/>
          </a:p>
          <a:p>
            <a:r>
              <a:rPr lang="en-US" sz="1000"/>
              <a:t>Family plan $20 / device for unlimited P2C. </a:t>
            </a:r>
          </a:p>
          <a:p>
            <a:pPr lvl="1"/>
            <a:r>
              <a:rPr lang="en-US" b="1"/>
              <a:t>Spouse 1 selects Spouse 2 and presses the P2C button to initiate call.  When call is underway, "Hi how are you ?" and after the usual courtesy between spouses…"I just arrived in Atlanta and I am having a great time at CTIA 2004 and wanted to show you this place is abuzz with activity" Show user 2 a short live video of the show floor.  Spouse 2 "I am glad things are going good - and hope you can conclude the big contract.  But before you go…Matthew wants to say hi to you…" Turns the camera to the infant in the play pen.</a:t>
            </a:r>
          </a:p>
          <a:p>
            <a:r>
              <a:rPr lang="en-US" sz="1000"/>
              <a:t>Enterprise plan (integrated with vertical applications such as MLS queries and forwarding MLS listing of interest) $50 /device for unlimited P2C, MLS query and forwarding.  </a:t>
            </a:r>
          </a:p>
          <a:p>
            <a:pPr lvl="1"/>
            <a:r>
              <a:rPr lang="en-US" b="1"/>
              <a:t>Real estate agent shares the video of a property to interested  buyers.  (Buyers are given the device and service as part of signing up with real estate company - a competitive differentiator).  This can be either a broadcast or a one-to-one call.  Real estate agent can set up appointments to view the property or make offers on the same call.  Increases efficiency, saves time and money for both buyers and agent, avoids wasteful trips to properties that are not of interest.  Satisfied customers - with real time access to their agent.  </a:t>
            </a:r>
          </a:p>
          <a:p>
            <a:r>
              <a:rPr lang="en-US"/>
              <a:t>Competitive differentiator and new source of revenue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Relationships</a:t>
            </a:r>
            <a:r>
              <a:rPr lang="en-ZA" baseline="0" dirty="0" smtClean="0"/>
              <a:t> with Global crossing in </a:t>
            </a:r>
            <a:r>
              <a:rPr lang="en-ZA" baseline="0" dirty="0" err="1" smtClean="0"/>
              <a:t>uk</a:t>
            </a:r>
            <a:r>
              <a:rPr lang="en-ZA" baseline="0" dirty="0" smtClean="0"/>
              <a:t> and </a:t>
            </a:r>
            <a:r>
              <a:rPr lang="en-ZA" baseline="0" dirty="0" err="1" smtClean="0"/>
              <a:t>washington</a:t>
            </a:r>
            <a:endParaRPr lang="en-ZA" dirty="0"/>
          </a:p>
        </p:txBody>
      </p:sp>
      <p:sp>
        <p:nvSpPr>
          <p:cNvPr id="4" name="Slide Number Placeholder 3"/>
          <p:cNvSpPr>
            <a:spLocks noGrp="1"/>
          </p:cNvSpPr>
          <p:nvPr>
            <p:ph type="sldNum" sz="quarter" idx="10"/>
          </p:nvPr>
        </p:nvSpPr>
        <p:spPr/>
        <p:txBody>
          <a:bodyPr/>
          <a:lstStyle/>
          <a:p>
            <a:pPr>
              <a:defRPr/>
            </a:pPr>
            <a:fld id="{695A8EC8-8D23-4A99-AA22-EEDB812346FF}" type="slidenum">
              <a:rPr lang="en-US" smtClean="0"/>
              <a:pPr>
                <a:defRPr/>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xfrm>
            <a:off x="1293813" y="793750"/>
            <a:ext cx="4271962" cy="3203575"/>
          </a:xfrm>
          <a:ln/>
        </p:spPr>
      </p:sp>
      <p:sp>
        <p:nvSpPr>
          <p:cNvPr id="245763" name="Rectangle 3"/>
          <p:cNvSpPr>
            <a:spLocks noGrp="1" noChangeArrowheads="1"/>
          </p:cNvSpPr>
          <p:nvPr>
            <p:ph type="body" idx="1"/>
          </p:nvPr>
        </p:nvSpPr>
        <p:spPr>
          <a:xfrm>
            <a:off x="917230" y="4354915"/>
            <a:ext cx="5023542" cy="4137093"/>
          </a:xfrm>
          <a:noFill/>
          <a:ln w="9525"/>
        </p:spPr>
        <p:txBody>
          <a:bodyPr/>
          <a:lstStyle/>
          <a:p>
            <a:endParaRPr lang="de-DE"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1AC06F4-C2B1-42C2-9727-2B6F20AB0739}" type="slidenum">
              <a:rPr lang="en-GB" smtClean="0"/>
              <a:pPr/>
              <a:t>26</a:t>
            </a:fld>
            <a:endParaRPr lang="en-GB" smtClean="0"/>
          </a:p>
        </p:txBody>
      </p:sp>
      <p:sp>
        <p:nvSpPr>
          <p:cNvPr id="39939" name="Rectangle 2"/>
          <p:cNvSpPr>
            <a:spLocks noGrp="1" noRot="1" noChangeAspect="1" noChangeArrowheads="1" noTextEdit="1"/>
          </p:cNvSpPr>
          <p:nvPr>
            <p:ph type="sldImg"/>
          </p:nvPr>
        </p:nvSpPr>
        <p:spPr>
          <a:xfrm>
            <a:off x="1152525" y="692150"/>
            <a:ext cx="4556125" cy="3416300"/>
          </a:xfrm>
          <a:ln/>
        </p:spPr>
      </p:sp>
      <p:sp>
        <p:nvSpPr>
          <p:cNvPr id="39940" name="Rectangle 3"/>
          <p:cNvSpPr>
            <a:spLocks noGrp="1" noChangeArrowheads="1"/>
          </p:cNvSpPr>
          <p:nvPr>
            <p:ph type="body" idx="1"/>
          </p:nvPr>
        </p:nvSpPr>
        <p:spPr>
          <a:xfrm>
            <a:off x="908051" y="4354514"/>
            <a:ext cx="5038725" cy="3876675"/>
          </a:xfrm>
          <a:noFill/>
          <a:ln/>
        </p:spPr>
        <p:txBody>
          <a:bodyPr lIns="92842" tIns="46421" rIns="92842" bIns="46421"/>
          <a:lstStyle/>
          <a:p>
            <a:pPr eaLnBrk="1" hangingPunct="1"/>
            <a:r>
              <a:rPr lang="en-US" smtClean="0"/>
              <a:t>Justify the price</a:t>
            </a:r>
          </a:p>
          <a:p>
            <a:pPr eaLnBrk="1" hangingPunct="1"/>
            <a:r>
              <a:rPr lang="en-US" smtClean="0"/>
              <a:t>Fight against the competition</a:t>
            </a:r>
          </a:p>
          <a:p>
            <a:pPr eaLnBrk="1" hangingPunct="1"/>
            <a:r>
              <a:rPr lang="en-US" smtClean="0"/>
              <a:t>Identify case specific advantages</a:t>
            </a:r>
          </a:p>
          <a:p>
            <a:pPr eaLnBrk="1" hangingPunct="1"/>
            <a:r>
              <a:rPr lang="en-US" smtClean="0"/>
              <a:t>Establish strong partnership</a:t>
            </a:r>
          </a:p>
          <a:p>
            <a:pPr eaLnBrk="1" hangingPunct="1"/>
            <a:r>
              <a:rPr lang="en-US" smtClean="0"/>
              <a:t>Enhance the partnership</a:t>
            </a:r>
          </a:p>
          <a:p>
            <a:pPr eaLnBrk="1" hangingPunct="1"/>
            <a:endParaRPr lang="en-US" smtClean="0">
              <a:latin typeface="Verdana" pitchFamily="34" charset="0"/>
            </a:endParaRPr>
          </a:p>
          <a:p>
            <a:pPr eaLnBrk="1" hangingPunct="1"/>
            <a:endParaRPr lang="en-US" smtClean="0">
              <a:latin typeface="Verdana" pitchFamily="34" charset="0"/>
            </a:endParaRPr>
          </a:p>
          <a:p>
            <a:pPr eaLnBrk="1" hangingPunct="1"/>
            <a:r>
              <a:rPr lang="en-US" smtClean="0">
                <a:latin typeface="Verdana" pitchFamily="34" charset="0"/>
              </a:rPr>
              <a:t>http://www.kotlermarketing.com/services/value-based.html</a:t>
            </a:r>
          </a:p>
          <a:p>
            <a:pPr eaLnBrk="1" hangingPunct="1"/>
            <a:endParaRPr lang="en-US" smtClean="0">
              <a:latin typeface="Verdana" pitchFamily="34" charset="0"/>
            </a:endParaRPr>
          </a:p>
          <a:p>
            <a:pPr eaLnBrk="1" hangingPunct="1"/>
            <a:r>
              <a:rPr lang="en-US" smtClean="0">
                <a:latin typeface="Verdana" pitchFamily="34" charset="0"/>
              </a:rPr>
              <a:t>Philip Kotler is the S.C. Johnson &amp; Son Distinguished Professor of International Marketing at the Northwestern University Kellogg Graduate School of Management in Chicago. He is hailed by Management Centre Europe as "the world's foremost expert on the strategic practice of marketing." He has authored what is widely recognized as the most authoritative textbook on marketing: Marketing Management, now in it's 12th edition. He has also authored, or co-authored a number of other leading books, including </a:t>
            </a:r>
            <a:r>
              <a:rPr lang="en-US" i="1" smtClean="0">
                <a:latin typeface="Verdana" pitchFamily="34" charset="0"/>
              </a:rPr>
              <a:t>Kotler on Marketing; Lateral Marketing; Strategic Marketing for Non-Profits; Marketing for Healthcare Organizations; Marketing Professional Services;  Marketing From A to Z; The 10 Deadly Marketing Sins; Marketing Moves; Marketing places; the Marketing of Nations;</a:t>
            </a:r>
            <a:r>
              <a:rPr lang="en-US" smtClean="0">
                <a:latin typeface="Verdana" pitchFamily="34" charset="0"/>
              </a:rPr>
              <a:t> and </a:t>
            </a:r>
            <a:r>
              <a:rPr lang="en-US" i="1" smtClean="0">
                <a:latin typeface="Verdana" pitchFamily="34" charset="0"/>
              </a:rPr>
              <a:t>Social Marketing</a:t>
            </a:r>
            <a:r>
              <a:rPr lang="en-US" smtClean="0">
                <a:latin typeface="Verdana" pitchFamily="34" charset="0"/>
              </a:rPr>
              <a:t>.</a:t>
            </a:r>
            <a:endParaRPr lang="en-US" smtClean="0"/>
          </a:p>
          <a:p>
            <a:pPr eaLnBrk="1" hangingPunct="1"/>
            <a:r>
              <a:rPr lang="en-US" smtClean="0">
                <a:latin typeface="Verdana" pitchFamily="34" charset="0"/>
              </a:rPr>
              <a:t>In addition, he has published more than one hundred articles in leading journals, including the </a:t>
            </a:r>
            <a:r>
              <a:rPr lang="en-US" i="1" smtClean="0">
                <a:latin typeface="Verdana" pitchFamily="34" charset="0"/>
              </a:rPr>
              <a:t>Harvard Business Review, Sloan management Review, Business Horizons, California Management Review</a:t>
            </a:r>
            <a:r>
              <a:rPr lang="en-US" smtClean="0">
                <a:latin typeface="Verdana" pitchFamily="34" charset="0"/>
              </a:rPr>
              <a:t>, and the </a:t>
            </a:r>
            <a:r>
              <a:rPr lang="en-US" i="1" smtClean="0">
                <a:latin typeface="Verdana" pitchFamily="34" charset="0"/>
              </a:rPr>
              <a:t>Journal of Marketing</a:t>
            </a:r>
            <a:r>
              <a:rPr lang="en-US" smtClean="0">
                <a:latin typeface="Verdana" pitchFamily="34" charset="0"/>
              </a:rPr>
              <a:t>. Phil holds many major awards, including the Distinguished Marketing Educator of the Year Award of the American Marketing Association and Marketer of the Year by the Sales and Marketing Executives International (SMEI)</a:t>
            </a:r>
            <a:endParaRPr lang="en-US" smtClean="0"/>
          </a:p>
          <a:p>
            <a:pPr eaLnBrk="1" hangingPunct="1"/>
            <a:r>
              <a:rPr lang="en-US" smtClean="0">
                <a:latin typeface="Verdana" pitchFamily="34" charset="0"/>
              </a:rPr>
              <a:t>Phil has consulted to many major U.S. and foreign companies - including IBM, Michelin, Bank of America, Merck, General Electric, Honeywell, and Motorola - in the areas of marketing strategy and planning, marketing organization, and international marketing. </a:t>
            </a:r>
            <a:endParaRPr lang="en-US" smtClean="0"/>
          </a:p>
          <a:p>
            <a:pPr eaLnBrk="1" hangingPunct="1"/>
            <a:r>
              <a:rPr lang="en-US" smtClean="0">
                <a:latin typeface="Verdana" pitchFamily="34" charset="0"/>
              </a:rPr>
              <a:t>He presents continuing seminars on leading marketing concepts and developments to companies and organizations in the U.S., Europe and Asia, and participates in KMG client projects.</a:t>
            </a:r>
            <a:endParaRPr lang="en-US" smtClean="0"/>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73C9B707-26BA-41E5-8C3F-F71329214607}" type="slidenum">
              <a:rPr lang="en-US" smtClean="0">
                <a:ea typeface="ヒラギノ角ゴ Pro W3"/>
                <a:cs typeface="ヒラギノ角ゴ Pro W3"/>
              </a:rPr>
              <a:pPr/>
              <a:t>28</a:t>
            </a:fld>
            <a:endParaRPr lang="en-US" dirty="0" smtClean="0">
              <a:ea typeface="ヒラギノ角ゴ Pro W3"/>
              <a:cs typeface="ヒラギノ角ゴ Pro W3"/>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GB" dirty="0" smtClean="0">
              <a:ea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73C9B707-26BA-41E5-8C3F-F71329214607}" type="slidenum">
              <a:rPr lang="en-US" smtClean="0">
                <a:ea typeface="ヒラギノ角ゴ Pro W3"/>
                <a:cs typeface="ヒラギノ角ゴ Pro W3"/>
              </a:rPr>
              <a:pPr/>
              <a:t>30</a:t>
            </a:fld>
            <a:endParaRPr lang="en-US" smtClean="0">
              <a:ea typeface="ヒラギノ角ゴ Pro W3"/>
              <a:cs typeface="ヒラギノ角ゴ Pro W3"/>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GB" smtClean="0">
              <a:ea typeface="ヒラギノ角ゴ Pro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71568F00-CEFC-4CE6-8E89-C5AF3C4E9187}" type="slidenum">
              <a:rPr lang="en-US" sz="1200">
                <a:cs typeface="ヒラギノ角ゴ Pro W3"/>
              </a:rPr>
              <a:pPr algn="r" eaLnBrk="0" hangingPunct="0"/>
              <a:t>32</a:t>
            </a:fld>
            <a:endParaRPr lang="en-US" sz="1200">
              <a:cs typeface="ヒラギノ角ゴ Pro W3"/>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smtClean="0">
              <a:ea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6046E-D300-473E-A51A-6A97F47F06FF}" type="slidenum">
              <a:rPr lang="en-GB"/>
              <a:pPr/>
              <a:t>5</a:t>
            </a:fld>
            <a:endParaRPr lang="en-GB" dirty="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73C9B707-26BA-41E5-8C3F-F71329214607}" type="slidenum">
              <a:rPr lang="en-US" smtClean="0">
                <a:ea typeface="ヒラギノ角ゴ Pro W3"/>
                <a:cs typeface="ヒラギノ角ゴ Pro W3"/>
              </a:rPr>
              <a:pPr/>
              <a:t>6</a:t>
            </a:fld>
            <a:endParaRPr lang="en-US" dirty="0" smtClean="0">
              <a:ea typeface="ヒラギノ角ゴ Pro W3"/>
              <a:cs typeface="ヒラギノ角ゴ Pro W3"/>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GB" dirty="0" smtClean="0">
              <a:ea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5219CE28-A16C-4133-A7F1-6E0D40B36717}" type="slidenum">
              <a:rPr lang="en-US" sz="1200"/>
              <a:pPr algn="r"/>
              <a:t>8</a:t>
            </a:fld>
            <a:endParaRPr lang="en-US" sz="1200"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ZA" dirty="0" smtClean="0"/>
              <a:t>According to information provider Thomson Reuters, South African M&amp;A volumes rose 122 percent to $27.6 billion (R217.2bn) in the first half. Thomson Reuters said M&amp;A volumes, in which South African companies were targeted, accounted for 73 percent of targets in African/Middle Eastern countries. This is up from 40 percent in the second half of last year.</a:t>
            </a:r>
            <a:br>
              <a:rPr lang="en-ZA" dirty="0" smtClean="0"/>
            </a:br>
            <a:r>
              <a:rPr lang="en-ZA" dirty="0" smtClean="0"/>
              <a:t/>
            </a:r>
            <a:br>
              <a:rPr lang="en-ZA" dirty="0" smtClean="0"/>
            </a:br>
            <a:r>
              <a:rPr lang="en-ZA" smtClean="0"/>
              <a:t>In the year to date M&amp;A activity in the telecoms sector has been highest, attracting 63 percent of the deals.</a:t>
            </a:r>
            <a:br>
              <a:rPr lang="en-ZA" smtClean="0"/>
            </a:br>
            <a:r>
              <a:rPr lang="en-ZA" smtClean="0"/>
              <a:t/>
            </a:r>
            <a:br>
              <a:rPr lang="en-ZA" smtClean="0"/>
            </a:br>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8BE74AF-24F8-4B8C-852B-0B5D878A32B9}" type="slidenum">
              <a:rPr lang="en-US" smtClean="0">
                <a:latin typeface="Arial" pitchFamily="34" charset="0"/>
                <a:ea typeface="ヒラギノ角ゴ Pro W3"/>
                <a:cs typeface="ヒラギノ角ゴ Pro W3"/>
              </a:rPr>
              <a:pPr/>
              <a:t>11</a:t>
            </a:fld>
            <a:endParaRPr lang="en-US" smtClean="0">
              <a:latin typeface="Arial" pitchFamily="34" charset="0"/>
              <a:ea typeface="ヒラギノ角ゴ Pro W3"/>
              <a:cs typeface="ヒラギノ角ゴ Pro W3"/>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latin typeface="Arial" pitchFamily="34" charset="0"/>
              <a:ea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73C9B707-26BA-41E5-8C3F-F71329214607}" type="slidenum">
              <a:rPr lang="en-US" smtClean="0">
                <a:ea typeface="ヒラギノ角ゴ Pro W3"/>
                <a:cs typeface="ヒラギノ角ゴ Pro W3"/>
              </a:rPr>
              <a:pPr/>
              <a:t>12</a:t>
            </a:fld>
            <a:endParaRPr lang="en-US" smtClean="0">
              <a:ea typeface="ヒラギノ角ゴ Pro W3"/>
              <a:cs typeface="ヒラギノ角ゴ Pro W3"/>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GB" smtClean="0">
              <a:ea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4FDE1EF8-2261-4337-9238-D15DD44FC8A2}" type="slidenum">
              <a:rPr lang="en-US" smtClean="0">
                <a:ea typeface="ヒラギノ角ゴ Pro W3" pitchFamily="-28" charset="-128"/>
              </a:rPr>
              <a:pPr/>
              <a:t>14</a:t>
            </a:fld>
            <a:endParaRPr lang="en-US" smtClean="0">
              <a:ea typeface="ヒラギノ角ゴ Pro W3" pitchFamily="-28"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r>
              <a:rPr lang="en-GB" smtClean="0">
                <a:ea typeface="ヒラギノ角ゴ Pro W3" pitchFamily="-28" charset="-128"/>
              </a:rPr>
              <a:t>Our four main towers of services include:</a:t>
            </a:r>
            <a:endParaRPr lang="en-US" smtClean="0">
              <a:ea typeface="ヒラギノ角ゴ Pro W3" pitchFamily="-28" charset="-128"/>
            </a:endParaRPr>
          </a:p>
          <a:p>
            <a:r>
              <a:rPr lang="en-GB" smtClean="0">
                <a:ea typeface="ヒラギノ角ゴ Pro W3" pitchFamily="-28" charset="-128"/>
              </a:rPr>
              <a:t> </a:t>
            </a:r>
            <a:endParaRPr lang="en-US" smtClean="0">
              <a:ea typeface="ヒラギノ角ゴ Pro W3" pitchFamily="-28" charset="-128"/>
            </a:endParaRPr>
          </a:p>
          <a:p>
            <a:r>
              <a:rPr lang="en-GB" smtClean="0">
                <a:ea typeface="ヒラギノ角ゴ Pro W3" pitchFamily="-28" charset="-128"/>
              </a:rPr>
              <a:t>Access Services </a:t>
            </a:r>
            <a:endParaRPr lang="en-US" smtClean="0">
              <a:ea typeface="ヒラギノ角ゴ Pro W3" pitchFamily="-28" charset="-128"/>
            </a:endParaRPr>
          </a:p>
          <a:p>
            <a:r>
              <a:rPr lang="en-GB" smtClean="0">
                <a:ea typeface="ヒラギノ角ゴ Pro W3" pitchFamily="-28" charset="-128"/>
              </a:rPr>
              <a:t>A state-of-the-art, carrier-class, next-generation network that offers both fixed and wireless access technologies ranging from 3G  and HSDPA, WiMax, Microwave, ADSL, Leased Lines and Fibre.</a:t>
            </a:r>
            <a:endParaRPr lang="en-US" smtClean="0">
              <a:ea typeface="ヒラギノ角ゴ Pro W3" pitchFamily="-28" charset="-128"/>
            </a:endParaRPr>
          </a:p>
          <a:p>
            <a:r>
              <a:rPr lang="en-GB" smtClean="0">
                <a:ea typeface="ヒラギノ角ゴ Pro W3" pitchFamily="-28" charset="-128"/>
              </a:rPr>
              <a:t>Managed Hosted Services</a:t>
            </a:r>
            <a:endParaRPr lang="en-US" smtClean="0">
              <a:ea typeface="ヒラギノ角ゴ Pro W3" pitchFamily="-28" charset="-128"/>
            </a:endParaRPr>
          </a:p>
          <a:p>
            <a:r>
              <a:rPr lang="en-GB" smtClean="0">
                <a:ea typeface="ヒラギノ角ゴ Pro W3" pitchFamily="-28" charset="-128"/>
              </a:rPr>
              <a:t>Providing customers the ability to outsource functions such as hosting, application services, storage and security functions which will be housed in our specialised, robust and fully redundant data centre</a:t>
            </a:r>
            <a:endParaRPr lang="en-US" smtClean="0">
              <a:ea typeface="ヒラギノ角ゴ Pro W3" pitchFamily="-28" charset="-128"/>
            </a:endParaRPr>
          </a:p>
          <a:p>
            <a:r>
              <a:rPr lang="en-GB" smtClean="0">
                <a:ea typeface="ヒラギノ角ゴ Pro W3" pitchFamily="-28" charset="-128"/>
              </a:rPr>
              <a:t>Managed Network Services </a:t>
            </a:r>
            <a:endParaRPr lang="en-US" smtClean="0">
              <a:ea typeface="ヒラギノ角ゴ Pro W3" pitchFamily="-28" charset="-128"/>
            </a:endParaRPr>
          </a:p>
          <a:p>
            <a:r>
              <a:rPr lang="en-GB" smtClean="0">
                <a:ea typeface="ヒラギノ角ゴ Pro W3" pitchFamily="-28" charset="-128"/>
              </a:rPr>
              <a:t>These include a range of Internet service provider solutions, virtual private network (VPN) solutions and a next-generation network that will provide communication options including traditional mobile voice and Internet based voice solutions.</a:t>
            </a:r>
            <a:endParaRPr lang="en-US" smtClean="0">
              <a:ea typeface="ヒラギノ角ゴ Pro W3" pitchFamily="-28" charset="-128"/>
            </a:endParaRPr>
          </a:p>
          <a:p>
            <a:r>
              <a:rPr lang="en-US" smtClean="0">
                <a:ea typeface="ヒラギノ角ゴ Pro W3" pitchFamily="-28" charset="-128"/>
              </a:rPr>
              <a:t>Converged Application Services </a:t>
            </a:r>
          </a:p>
          <a:p>
            <a:r>
              <a:rPr lang="en-US" smtClean="0">
                <a:ea typeface="ヒラギノ角ゴ Pro W3" pitchFamily="-28" charset="-128"/>
              </a:rPr>
              <a:t>Enabling customers  to access any communication service or application via a range of devices, from anywhere  offering true convergence.</a:t>
            </a:r>
          </a:p>
          <a:p>
            <a:pPr eaLnBrk="1" hangingPunct="1"/>
            <a:endParaRPr lang="en-US" smtClean="0">
              <a:ea typeface="ヒラギノ角ゴ Pro W3" pitchFamily="-28"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4FDE1EF8-2261-4337-9238-D15DD44FC8A2}" type="slidenum">
              <a:rPr lang="en-US" smtClean="0">
                <a:ea typeface="ヒラギノ角ゴ Pro W3" pitchFamily="-28" charset="-128"/>
              </a:rPr>
              <a:pPr/>
              <a:t>16</a:t>
            </a:fld>
            <a:endParaRPr lang="en-US" smtClean="0">
              <a:ea typeface="ヒラギノ角ゴ Pro W3" pitchFamily="-28"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r>
              <a:rPr lang="en-GB" smtClean="0">
                <a:ea typeface="ヒラギノ角ゴ Pro W3" pitchFamily="-28" charset="-128"/>
              </a:rPr>
              <a:t>Our four main towers of services include:</a:t>
            </a:r>
            <a:endParaRPr lang="en-US" smtClean="0">
              <a:ea typeface="ヒラギノ角ゴ Pro W3" pitchFamily="-28" charset="-128"/>
            </a:endParaRPr>
          </a:p>
          <a:p>
            <a:r>
              <a:rPr lang="en-GB" smtClean="0">
                <a:ea typeface="ヒラギノ角ゴ Pro W3" pitchFamily="-28" charset="-128"/>
              </a:rPr>
              <a:t> </a:t>
            </a:r>
            <a:endParaRPr lang="en-US" smtClean="0">
              <a:ea typeface="ヒラギノ角ゴ Pro W3" pitchFamily="-28" charset="-128"/>
            </a:endParaRPr>
          </a:p>
          <a:p>
            <a:r>
              <a:rPr lang="en-GB" smtClean="0">
                <a:ea typeface="ヒラギノ角ゴ Pro W3" pitchFamily="-28" charset="-128"/>
              </a:rPr>
              <a:t>Access Services </a:t>
            </a:r>
            <a:endParaRPr lang="en-US" smtClean="0">
              <a:ea typeface="ヒラギノ角ゴ Pro W3" pitchFamily="-28" charset="-128"/>
            </a:endParaRPr>
          </a:p>
          <a:p>
            <a:r>
              <a:rPr lang="en-GB" smtClean="0">
                <a:ea typeface="ヒラギノ角ゴ Pro W3" pitchFamily="-28" charset="-128"/>
              </a:rPr>
              <a:t>A state-of-the-art, carrier-class, next-generation network that offers both fixed and wireless access technologies ranging from 3G  and HSDPA, WiMax, Microwave, ADSL, Leased Lines and Fibre.</a:t>
            </a:r>
            <a:endParaRPr lang="en-US" smtClean="0">
              <a:ea typeface="ヒラギノ角ゴ Pro W3" pitchFamily="-28" charset="-128"/>
            </a:endParaRPr>
          </a:p>
          <a:p>
            <a:r>
              <a:rPr lang="en-GB" smtClean="0">
                <a:ea typeface="ヒラギノ角ゴ Pro W3" pitchFamily="-28" charset="-128"/>
              </a:rPr>
              <a:t>Managed Hosted Services</a:t>
            </a:r>
            <a:endParaRPr lang="en-US" smtClean="0">
              <a:ea typeface="ヒラギノ角ゴ Pro W3" pitchFamily="-28" charset="-128"/>
            </a:endParaRPr>
          </a:p>
          <a:p>
            <a:r>
              <a:rPr lang="en-GB" smtClean="0">
                <a:ea typeface="ヒラギノ角ゴ Pro W3" pitchFamily="-28" charset="-128"/>
              </a:rPr>
              <a:t>Providing customers the ability to outsource functions such as hosting, application services, storage and security functions which will be housed in our specialised, robust and fully redundant data centre</a:t>
            </a:r>
            <a:endParaRPr lang="en-US" smtClean="0">
              <a:ea typeface="ヒラギノ角ゴ Pro W3" pitchFamily="-28" charset="-128"/>
            </a:endParaRPr>
          </a:p>
          <a:p>
            <a:r>
              <a:rPr lang="en-GB" smtClean="0">
                <a:ea typeface="ヒラギノ角ゴ Pro W3" pitchFamily="-28" charset="-128"/>
              </a:rPr>
              <a:t>Managed Network Services </a:t>
            </a:r>
            <a:endParaRPr lang="en-US" smtClean="0">
              <a:ea typeface="ヒラギノ角ゴ Pro W3" pitchFamily="-28" charset="-128"/>
            </a:endParaRPr>
          </a:p>
          <a:p>
            <a:r>
              <a:rPr lang="en-GB" smtClean="0">
                <a:ea typeface="ヒラギノ角ゴ Pro W3" pitchFamily="-28" charset="-128"/>
              </a:rPr>
              <a:t>These include a range of Internet service provider solutions, virtual private network (VPN) solutions and a next-generation network that will provide communication options including traditional mobile voice and Internet based voice solutions.</a:t>
            </a:r>
            <a:endParaRPr lang="en-US" smtClean="0">
              <a:ea typeface="ヒラギノ角ゴ Pro W3" pitchFamily="-28" charset="-128"/>
            </a:endParaRPr>
          </a:p>
          <a:p>
            <a:r>
              <a:rPr lang="en-US" smtClean="0">
                <a:ea typeface="ヒラギノ角ゴ Pro W3" pitchFamily="-28" charset="-128"/>
              </a:rPr>
              <a:t>Converged Application Services </a:t>
            </a:r>
          </a:p>
          <a:p>
            <a:r>
              <a:rPr lang="en-US" smtClean="0">
                <a:ea typeface="ヒラギノ角ゴ Pro W3" pitchFamily="-28" charset="-128"/>
              </a:rPr>
              <a:t>Enabling customers  to access any communication service or application via a range of devices, from anywhere  offering true convergence.</a:t>
            </a:r>
          </a:p>
          <a:p>
            <a:pPr eaLnBrk="1" hangingPunct="1"/>
            <a:endParaRPr lang="en-US" smtClean="0">
              <a:ea typeface="ヒラギノ角ゴ Pro W3" pitchFamily="-28"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fld id="{CD57740B-A325-4514-92BD-A2F8DC2C2825}" type="slidenum">
              <a:rPr lang="en-US" smtClean="0">
                <a:ea typeface="ヒラギノ角ゴ Pro W3"/>
                <a:cs typeface="ヒラギノ角ゴ Pro W3"/>
              </a:rPr>
              <a:pPr/>
              <a:t>17</a:t>
            </a:fld>
            <a:endParaRPr lang="en-US" smtClean="0">
              <a:ea typeface="ヒラギノ角ゴ Pro W3"/>
              <a:cs typeface="ヒラギノ角ゴ Pro W3"/>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pPr eaLnBrk="1" hangingPunct="1"/>
            <a:endParaRPr lang="en-GB" smtClean="0">
              <a:ea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73D8886-59FF-4160-B35D-95C2CA22AE1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3903D1-2C0F-48C9-8735-3E4C1674144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3F36A-3FF0-46D8-BE46-620E04BF901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60B1AE30-3FA7-4719-A98B-8F2638F4976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AFCA760E-6134-444D-B1F8-503C7C34D006}" type="slidenum">
              <a:rPr lang="en-GB"/>
              <a:pPr/>
              <a:t>‹#›</a:t>
            </a:fld>
            <a:endParaRPr lang="en-GB"/>
          </a:p>
        </p:txBody>
      </p:sp>
    </p:spTree>
  </p:cSld>
  <p:clrMapOvr>
    <a:masterClrMapping/>
  </p:clrMapOvr>
  <p:transition spd="med">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7BC1629-F3EA-488D-8007-00B7A3C8474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BFD23C-D424-435C-8324-9E370BDC61F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96B165-734A-4C70-960B-F4582C879DE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74C26FD-97C7-4C18-8C5B-D447D11E6F5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242386B-BF2B-4256-825A-A70D032ADB2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EE772CD-3E1C-4E3A-828E-3238B40F81C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C141FA-BEFB-4A3A-B267-9B63C730DB7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306AAE-BC96-4B5D-9893-416943D7D3F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cid:00b201c9f409$b709de10$0401a8c0@imbizof8825102" TargetMode="Externa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ヒラギノ角ゴ Pro W3" pitchFamily="20"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ヒラギノ角ゴ Pro W3" pitchFamily="20"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ヒラギノ角ゴ Pro W3" pitchFamily="20" charset="-128"/>
                <a:cs typeface="+mn-cs"/>
              </a:defRPr>
            </a:lvl1pPr>
          </a:lstStyle>
          <a:p>
            <a:pPr>
              <a:defRPr/>
            </a:pPr>
            <a:fld id="{2B3BFE22-5361-4D51-B541-C9C7B7491DBC}" type="slidenum">
              <a:rPr lang="en-US"/>
              <a:pPr>
                <a:defRPr/>
              </a:pPr>
              <a:t>‹#›</a:t>
            </a:fld>
            <a:endParaRPr lang="en-US"/>
          </a:p>
        </p:txBody>
      </p:sp>
      <p:pic>
        <p:nvPicPr>
          <p:cNvPr id="2" name="Picture 7" descr="VB Powerpoint-3"/>
          <p:cNvPicPr>
            <a:picLocks noChangeAspect="1" noChangeArrowheads="1"/>
          </p:cNvPicPr>
          <p:nvPr userDrawn="1"/>
        </p:nvPicPr>
        <p:blipFill>
          <a:blip r:embed="rId15" cstate="print"/>
          <a:srcRect/>
          <a:stretch>
            <a:fillRect/>
          </a:stretch>
        </p:blipFill>
        <p:spPr bwMode="auto">
          <a:xfrm>
            <a:off x="0" y="0"/>
            <a:ext cx="9144000" cy="6854825"/>
          </a:xfrm>
          <a:prstGeom prst="rect">
            <a:avLst/>
          </a:prstGeom>
          <a:noFill/>
          <a:ln w="9525">
            <a:noFill/>
            <a:miter lim="800000"/>
            <a:headEnd/>
            <a:tailEnd/>
          </a:ln>
        </p:spPr>
      </p:pic>
      <p:sp>
        <p:nvSpPr>
          <p:cNvPr id="3" name="Title Placeholder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 name="Picture 8" descr="cid:00b201c9f409$b709de10$0401a8c0@imbizof8825102"/>
          <p:cNvPicPr/>
          <p:nvPr userDrawn="1"/>
        </p:nvPicPr>
        <p:blipFill>
          <a:blip r:embed="rId16" r:link="rId17" cstate="print"/>
          <a:srcRect b="85660"/>
          <a:stretch>
            <a:fillRect/>
          </a:stretch>
        </p:blipFill>
        <p:spPr bwMode="auto">
          <a:xfrm>
            <a:off x="76200" y="6019800"/>
            <a:ext cx="3657600" cy="762001"/>
          </a:xfrm>
          <a:prstGeom prst="rect">
            <a:avLst/>
          </a:prstGeom>
          <a:noFill/>
          <a:ln w="9525">
            <a:noFill/>
            <a:miter lim="800000"/>
            <a:headEnd/>
            <a:tailEnd/>
          </a:ln>
        </p:spPr>
      </p:pic>
      <p:pic>
        <p:nvPicPr>
          <p:cNvPr id="10" name="Picture 1" descr="C:\Documents and Settings\masisoso.VODACOM\My Documents\My Pictures\Imbicom logo.jpg"/>
          <p:cNvPicPr>
            <a:picLocks noChangeAspect="1" noChangeArrowheads="1"/>
          </p:cNvPicPr>
          <p:nvPr userDrawn="1"/>
        </p:nvPicPr>
        <p:blipFill>
          <a:blip r:embed="rId18" cstate="print"/>
          <a:srcRect/>
          <a:stretch>
            <a:fillRect/>
          </a:stretch>
        </p:blipFill>
        <p:spPr bwMode="auto">
          <a:xfrm>
            <a:off x="4267201" y="5992392"/>
            <a:ext cx="2438399" cy="780684"/>
          </a:xfrm>
          <a:prstGeom prst="rect">
            <a:avLst/>
          </a:prstGeom>
          <a:noFill/>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 id="2147483661" r:id="rId13"/>
  </p:sldLayoutIdLst>
  <p:timing>
    <p:tnLst>
      <p:par>
        <p:cTn id="1" dur="indefinite" restart="never" nodeType="tmRoot"/>
      </p:par>
    </p:tnLst>
  </p:timing>
  <p:txStyles>
    <p:titleStyle>
      <a:lvl1pPr algn="l" rtl="0" eaLnBrk="0" fontAlgn="base" hangingPunct="0">
        <a:spcBef>
          <a:spcPct val="0"/>
        </a:spcBef>
        <a:spcAft>
          <a:spcPct val="0"/>
        </a:spcAft>
        <a:defRPr sz="3200">
          <a:solidFill>
            <a:schemeClr val="bg1"/>
          </a:solidFill>
          <a:latin typeface="+mj-lt"/>
          <a:ea typeface="+mj-ea"/>
          <a:cs typeface="ヒラギノ角ゴ Pro W3"/>
        </a:defRPr>
      </a:lvl1pPr>
      <a:lvl2pPr algn="l" rtl="0" eaLnBrk="0" fontAlgn="base" hangingPunct="0">
        <a:spcBef>
          <a:spcPct val="0"/>
        </a:spcBef>
        <a:spcAft>
          <a:spcPct val="0"/>
        </a:spcAft>
        <a:defRPr sz="3200">
          <a:solidFill>
            <a:schemeClr val="bg1"/>
          </a:solidFill>
          <a:latin typeface="Arial" charset="0"/>
          <a:ea typeface="ヒラギノ角ゴ Pro W3" pitchFamily="20" charset="-128"/>
          <a:cs typeface="ヒラギノ角ゴ Pro W3"/>
        </a:defRPr>
      </a:lvl2pPr>
      <a:lvl3pPr algn="l" rtl="0" eaLnBrk="0" fontAlgn="base" hangingPunct="0">
        <a:spcBef>
          <a:spcPct val="0"/>
        </a:spcBef>
        <a:spcAft>
          <a:spcPct val="0"/>
        </a:spcAft>
        <a:defRPr sz="3200">
          <a:solidFill>
            <a:schemeClr val="bg1"/>
          </a:solidFill>
          <a:latin typeface="Arial" charset="0"/>
          <a:ea typeface="ヒラギノ角ゴ Pro W3" pitchFamily="20" charset="-128"/>
          <a:cs typeface="ヒラギノ角ゴ Pro W3"/>
        </a:defRPr>
      </a:lvl3pPr>
      <a:lvl4pPr algn="l" rtl="0" eaLnBrk="0" fontAlgn="base" hangingPunct="0">
        <a:spcBef>
          <a:spcPct val="0"/>
        </a:spcBef>
        <a:spcAft>
          <a:spcPct val="0"/>
        </a:spcAft>
        <a:defRPr sz="3200">
          <a:solidFill>
            <a:schemeClr val="bg1"/>
          </a:solidFill>
          <a:latin typeface="Arial" charset="0"/>
          <a:ea typeface="ヒラギノ角ゴ Pro W3" pitchFamily="20" charset="-128"/>
          <a:cs typeface="ヒラギノ角ゴ Pro W3"/>
        </a:defRPr>
      </a:lvl4pPr>
      <a:lvl5pPr algn="l" rtl="0" eaLnBrk="0" fontAlgn="base" hangingPunct="0">
        <a:spcBef>
          <a:spcPct val="0"/>
        </a:spcBef>
        <a:spcAft>
          <a:spcPct val="0"/>
        </a:spcAft>
        <a:defRPr sz="3200">
          <a:solidFill>
            <a:schemeClr val="bg1"/>
          </a:solidFill>
          <a:latin typeface="Arial" charset="0"/>
          <a:ea typeface="ヒラギノ角ゴ Pro W3" pitchFamily="20" charset="-128"/>
          <a:cs typeface="ヒラギノ角ゴ Pro W3"/>
        </a:defRPr>
      </a:lvl5pPr>
      <a:lvl6pPr marL="457200" algn="l" rtl="0" fontAlgn="base">
        <a:spcBef>
          <a:spcPct val="0"/>
        </a:spcBef>
        <a:spcAft>
          <a:spcPct val="0"/>
        </a:spcAft>
        <a:defRPr sz="3200">
          <a:solidFill>
            <a:schemeClr val="bg1"/>
          </a:solidFill>
          <a:latin typeface="Arial" charset="0"/>
          <a:ea typeface="ヒラギノ角ゴ Pro W3" pitchFamily="20" charset="-128"/>
        </a:defRPr>
      </a:lvl6pPr>
      <a:lvl7pPr marL="914400" algn="l" rtl="0" fontAlgn="base">
        <a:spcBef>
          <a:spcPct val="0"/>
        </a:spcBef>
        <a:spcAft>
          <a:spcPct val="0"/>
        </a:spcAft>
        <a:defRPr sz="3200">
          <a:solidFill>
            <a:schemeClr val="bg1"/>
          </a:solidFill>
          <a:latin typeface="Arial" charset="0"/>
          <a:ea typeface="ヒラギノ角ゴ Pro W3" pitchFamily="20" charset="-128"/>
        </a:defRPr>
      </a:lvl7pPr>
      <a:lvl8pPr marL="1371600" algn="l" rtl="0" fontAlgn="base">
        <a:spcBef>
          <a:spcPct val="0"/>
        </a:spcBef>
        <a:spcAft>
          <a:spcPct val="0"/>
        </a:spcAft>
        <a:defRPr sz="3200">
          <a:solidFill>
            <a:schemeClr val="bg1"/>
          </a:solidFill>
          <a:latin typeface="Arial" charset="0"/>
          <a:ea typeface="ヒラギノ角ゴ Pro W3" pitchFamily="20" charset="-128"/>
        </a:defRPr>
      </a:lvl8pPr>
      <a:lvl9pPr marL="1828800" algn="l" rtl="0" fontAlgn="base">
        <a:spcBef>
          <a:spcPct val="0"/>
        </a:spcBef>
        <a:spcAft>
          <a:spcPct val="0"/>
        </a:spcAft>
        <a:defRPr sz="3200">
          <a:solidFill>
            <a:schemeClr val="bg1"/>
          </a:solidFill>
          <a:latin typeface="Arial" charset="0"/>
          <a:ea typeface="ヒラギノ角ゴ Pro W3" pitchFamily="20" charset="-128"/>
        </a:defRPr>
      </a:lvl9pPr>
    </p:titleStyle>
    <p:bodyStyle>
      <a:lvl1pPr marL="342900" indent="-342900" algn="l" rtl="0" eaLnBrk="0" fontAlgn="base" hangingPunct="0">
        <a:spcBef>
          <a:spcPct val="20000"/>
        </a:spcBef>
        <a:spcAft>
          <a:spcPct val="0"/>
        </a:spcAft>
        <a:buChar char="•"/>
        <a:defRPr sz="1400">
          <a:solidFill>
            <a:srgbClr val="00478B"/>
          </a:solidFill>
          <a:latin typeface="+mn-lt"/>
          <a:ea typeface="+mn-ea"/>
          <a:cs typeface="ヒラギノ角ゴ Pro W3"/>
        </a:defRPr>
      </a:lvl1pPr>
      <a:lvl2pPr marL="742950" indent="-285750" algn="l" rtl="0" eaLnBrk="0" fontAlgn="base" hangingPunct="0">
        <a:spcBef>
          <a:spcPct val="20000"/>
        </a:spcBef>
        <a:spcAft>
          <a:spcPct val="0"/>
        </a:spcAft>
        <a:buChar char="–"/>
        <a:defRPr sz="1400">
          <a:solidFill>
            <a:srgbClr val="00478B"/>
          </a:solidFill>
          <a:latin typeface="+mn-lt"/>
          <a:ea typeface="+mn-ea"/>
          <a:cs typeface="ヒラギノ角ゴ Pro W3"/>
        </a:defRPr>
      </a:lvl2pPr>
      <a:lvl3pPr marL="1143000" indent="-228600" algn="l" rtl="0" eaLnBrk="0" fontAlgn="base" hangingPunct="0">
        <a:spcBef>
          <a:spcPct val="20000"/>
        </a:spcBef>
        <a:spcAft>
          <a:spcPct val="0"/>
        </a:spcAft>
        <a:buChar char="•"/>
        <a:defRPr sz="1400">
          <a:solidFill>
            <a:srgbClr val="00478B"/>
          </a:solidFill>
          <a:latin typeface="+mn-lt"/>
          <a:ea typeface="+mn-ea"/>
          <a:cs typeface="ヒラギノ角ゴ Pro W3"/>
        </a:defRPr>
      </a:lvl3pPr>
      <a:lvl4pPr marL="1600200" indent="-228600" algn="l" rtl="0" eaLnBrk="0" fontAlgn="base" hangingPunct="0">
        <a:spcBef>
          <a:spcPct val="20000"/>
        </a:spcBef>
        <a:spcAft>
          <a:spcPct val="0"/>
        </a:spcAft>
        <a:buChar char="–"/>
        <a:defRPr sz="1400">
          <a:solidFill>
            <a:srgbClr val="00478B"/>
          </a:solidFill>
          <a:latin typeface="+mn-lt"/>
          <a:ea typeface="+mn-ea"/>
          <a:cs typeface="ヒラギノ角ゴ Pro W3"/>
        </a:defRPr>
      </a:lvl4pPr>
      <a:lvl5pPr marL="2057400" indent="-228600" algn="l" rtl="0" eaLnBrk="0" fontAlgn="base" hangingPunct="0">
        <a:spcBef>
          <a:spcPct val="20000"/>
        </a:spcBef>
        <a:spcAft>
          <a:spcPct val="0"/>
        </a:spcAft>
        <a:buChar char="»"/>
        <a:defRPr sz="1400">
          <a:solidFill>
            <a:srgbClr val="00478B"/>
          </a:solidFill>
          <a:latin typeface="+mn-lt"/>
          <a:ea typeface="+mn-ea"/>
          <a:cs typeface="ヒラギノ角ゴ Pro W3"/>
        </a:defRPr>
      </a:lvl5pPr>
      <a:lvl6pPr marL="2514600" indent="-228600" algn="l" rtl="0" fontAlgn="base">
        <a:spcBef>
          <a:spcPct val="20000"/>
        </a:spcBef>
        <a:spcAft>
          <a:spcPct val="0"/>
        </a:spcAft>
        <a:buChar char="»"/>
        <a:defRPr sz="1400">
          <a:solidFill>
            <a:srgbClr val="00478B"/>
          </a:solidFill>
          <a:latin typeface="+mn-lt"/>
          <a:ea typeface="+mn-ea"/>
        </a:defRPr>
      </a:lvl6pPr>
      <a:lvl7pPr marL="2971800" indent="-228600" algn="l" rtl="0" fontAlgn="base">
        <a:spcBef>
          <a:spcPct val="20000"/>
        </a:spcBef>
        <a:spcAft>
          <a:spcPct val="0"/>
        </a:spcAft>
        <a:buChar char="»"/>
        <a:defRPr sz="1400">
          <a:solidFill>
            <a:srgbClr val="00478B"/>
          </a:solidFill>
          <a:latin typeface="+mn-lt"/>
          <a:ea typeface="+mn-ea"/>
        </a:defRPr>
      </a:lvl7pPr>
      <a:lvl8pPr marL="3429000" indent="-228600" algn="l" rtl="0" fontAlgn="base">
        <a:spcBef>
          <a:spcPct val="20000"/>
        </a:spcBef>
        <a:spcAft>
          <a:spcPct val="0"/>
        </a:spcAft>
        <a:buChar char="»"/>
        <a:defRPr sz="1400">
          <a:solidFill>
            <a:srgbClr val="00478B"/>
          </a:solidFill>
          <a:latin typeface="+mn-lt"/>
          <a:ea typeface="+mn-ea"/>
        </a:defRPr>
      </a:lvl8pPr>
      <a:lvl9pPr marL="3886200" indent="-228600" algn="l" rtl="0" fontAlgn="base">
        <a:spcBef>
          <a:spcPct val="20000"/>
        </a:spcBef>
        <a:spcAft>
          <a:spcPct val="0"/>
        </a:spcAft>
        <a:buChar char="»"/>
        <a:defRPr sz="1400">
          <a:solidFill>
            <a:srgbClr val="00478B"/>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52.png"/><Relationship Id="rId26" Type="http://schemas.openxmlformats.org/officeDocument/2006/relationships/image" Target="../media/image45.png"/><Relationship Id="rId3" Type="http://schemas.openxmlformats.org/officeDocument/2006/relationships/image" Target="../media/image46.jpeg"/><Relationship Id="rId21" Type="http://schemas.openxmlformats.org/officeDocument/2006/relationships/image" Target="../media/image56.jpeg"/><Relationship Id="rId7" Type="http://schemas.openxmlformats.org/officeDocument/2006/relationships/image" Target="../media/image36.png"/><Relationship Id="rId12" Type="http://schemas.openxmlformats.org/officeDocument/2006/relationships/image" Target="../media/image40.jpeg"/><Relationship Id="rId17" Type="http://schemas.openxmlformats.org/officeDocument/2006/relationships/image" Target="../media/image33.png"/><Relationship Id="rId25" Type="http://schemas.openxmlformats.org/officeDocument/2006/relationships/image" Target="../media/image31.png"/><Relationship Id="rId2" Type="http://schemas.openxmlformats.org/officeDocument/2006/relationships/image" Target="../media/image51.png"/><Relationship Id="rId16" Type="http://schemas.openxmlformats.org/officeDocument/2006/relationships/image" Target="../media/image57.jpeg"/><Relationship Id="rId20" Type="http://schemas.openxmlformats.org/officeDocument/2006/relationships/hyperlink" Target="http://www.google.co.za/imgres?imgurl=http://www.innbeijing.org/art/T-Systems-logo%20for%20website.jpg&amp;imgrefurl=http://www.innbeijing.org/credits.htm&amp;h=125&amp;w=640&amp;sz=7&amp;tbnid=7ZDzlXPZMboJ::&amp;tbnh=27&amp;tbnw=137&amp;prev=/images?q=t-systems+logo&amp;usg=__ckB-mENZ-Lym7cmyW2kBo9Tp0wo=&amp;sa=X&amp;oi=image_result&amp;resnum=4&amp;ct=image&amp;cd=1" TargetMode="External"/><Relationship Id="rId1" Type="http://schemas.openxmlformats.org/officeDocument/2006/relationships/slideLayout" Target="../slideLayouts/slideLayout7.xml"/><Relationship Id="rId6" Type="http://schemas.openxmlformats.org/officeDocument/2006/relationships/hyperlink" Target="http://www.bcx.co.za/index.asp" TargetMode="External"/><Relationship Id="rId11" Type="http://schemas.openxmlformats.org/officeDocument/2006/relationships/hyperlink" Target="http://images.google.co.za/imgres?imgurl=http://www.emboot.com/images/StorageVendorLogos/ibm-logo.jpg&amp;imgrefurl=http://www.emboot.com/supported_iSCSI_targets.htm&amp;h=330&amp;w=609&amp;sz=63&amp;tbnid=CwgQV1R8TQcBJM:&amp;tbnh=74&amp;tbnw=136&amp;prev=/images?q=ibm+logo&amp;um=1&amp;start=3&amp;sa=X&amp;oi=images&amp;ct=image&amp;cd=3" TargetMode="External"/><Relationship Id="rId24" Type="http://schemas.openxmlformats.org/officeDocument/2006/relationships/image" Target="../media/image38.png"/><Relationship Id="rId5" Type="http://schemas.openxmlformats.org/officeDocument/2006/relationships/image" Target="../media/image49.jpeg"/><Relationship Id="rId15" Type="http://schemas.openxmlformats.org/officeDocument/2006/relationships/hyperlink" Target="http://www.stortech.co.za/stortech/view/stortech/en/page1" TargetMode="External"/><Relationship Id="rId23" Type="http://schemas.openxmlformats.org/officeDocument/2006/relationships/image" Target="../media/image32.png"/><Relationship Id="rId28" Type="http://schemas.openxmlformats.org/officeDocument/2006/relationships/image" Target="../media/image54.png"/><Relationship Id="rId10" Type="http://schemas.openxmlformats.org/officeDocument/2006/relationships/image" Target="../media/image39.jpeg"/><Relationship Id="rId19" Type="http://schemas.openxmlformats.org/officeDocument/2006/relationships/image" Target="../media/image47.png"/><Relationship Id="rId4" Type="http://schemas.openxmlformats.org/officeDocument/2006/relationships/image" Target="../media/image53.jpeg"/><Relationship Id="rId9" Type="http://schemas.openxmlformats.org/officeDocument/2006/relationships/hyperlink" Target="http://images.google.co.za/imgres?imgurl=http://www.icir.org/vern/logos/HP-Logo.jpg&amp;imgrefurl=http://www.icir.org/vern/telescope.html&amp;h=386&amp;w=475&amp;sz=15&amp;tbnid=E-vFL7AkpLTBVM:&amp;tbnh=105&amp;tbnw=129&amp;prev=/images?q=hp+logo&amp;um=1&amp;start=3&amp;sa=X&amp;oi=images&amp;ct=image&amp;cd=3" TargetMode="External"/><Relationship Id="rId14" Type="http://schemas.openxmlformats.org/officeDocument/2006/relationships/image" Target="../media/image43.png"/><Relationship Id="rId22" Type="http://schemas.openxmlformats.org/officeDocument/2006/relationships/hyperlink" Target="http://www.nashuamobile.com/nm_portal.asp?link=ver5_home&amp;handler=NM_Ver5&amp;process=Home&amp;siteid=ver5&amp;sid=sme" TargetMode="External"/><Relationship Id="rId27" Type="http://schemas.openxmlformats.org/officeDocument/2006/relationships/hyperlink" Target="http://www.cellc.co.za/content/home/home.asp"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image" Target="../media/image68.jpeg"/><Relationship Id="rId3" Type="http://schemas.openxmlformats.org/officeDocument/2006/relationships/notesSlide" Target="../notesSlides/notesSlide5.xml"/><Relationship Id="rId7" Type="http://schemas.openxmlformats.org/officeDocument/2006/relationships/image" Target="../media/image65.jpeg"/><Relationship Id="rId12" Type="http://schemas.openxmlformats.org/officeDocument/2006/relationships/oleObject" Target="../embeddings/oleObject4.bin"/><Relationship Id="rId2" Type="http://schemas.openxmlformats.org/officeDocument/2006/relationships/slideLayout" Target="../slideLayouts/slideLayout1.xml"/><Relationship Id="rId16" Type="http://schemas.openxmlformats.org/officeDocument/2006/relationships/oleObject" Target="../embeddings/oleObject5.bin"/><Relationship Id="rId1" Type="http://schemas.openxmlformats.org/officeDocument/2006/relationships/vmlDrawing" Target="../drawings/vmlDrawing3.vml"/><Relationship Id="rId6" Type="http://schemas.openxmlformats.org/officeDocument/2006/relationships/image" Target="../media/image64.jpeg"/><Relationship Id="rId11" Type="http://schemas.openxmlformats.org/officeDocument/2006/relationships/image" Target="../media/image67.jpeg"/><Relationship Id="rId5" Type="http://schemas.openxmlformats.org/officeDocument/2006/relationships/image" Target="../media/image63.jpeg"/><Relationship Id="rId15" Type="http://schemas.openxmlformats.org/officeDocument/2006/relationships/image" Target="../media/image70.png"/><Relationship Id="rId10" Type="http://schemas.openxmlformats.org/officeDocument/2006/relationships/oleObject" Target="../embeddings/oleObject3.bin"/><Relationship Id="rId4" Type="http://schemas.openxmlformats.org/officeDocument/2006/relationships/image" Target="../media/image62.jpeg"/><Relationship Id="rId9" Type="http://schemas.openxmlformats.org/officeDocument/2006/relationships/oleObject" Target="../embeddings/oleObject2.bin"/><Relationship Id="rId14" Type="http://schemas.openxmlformats.org/officeDocument/2006/relationships/image" Target="../media/image6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73.png"/><Relationship Id="rId4" Type="http://schemas.openxmlformats.org/officeDocument/2006/relationships/image" Target="../media/image72.png"/></Relationships>
</file>

<file path=ppt/slides/_rels/slide1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jpeg"/></Relationships>
</file>

<file path=ppt/slides/_rels/slide1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88.jpeg"/><Relationship Id="rId13" Type="http://schemas.openxmlformats.org/officeDocument/2006/relationships/image" Target="../media/image93.jpeg"/><Relationship Id="rId3" Type="http://schemas.openxmlformats.org/officeDocument/2006/relationships/image" Target="../media/image83.png"/><Relationship Id="rId7" Type="http://schemas.openxmlformats.org/officeDocument/2006/relationships/image" Target="../media/image87.jpeg"/><Relationship Id="rId12" Type="http://schemas.openxmlformats.org/officeDocument/2006/relationships/image" Target="../media/image9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6.jpeg"/><Relationship Id="rId11" Type="http://schemas.openxmlformats.org/officeDocument/2006/relationships/image" Target="../media/image91.jpeg"/><Relationship Id="rId5" Type="http://schemas.openxmlformats.org/officeDocument/2006/relationships/image" Target="../media/image85.jpeg"/><Relationship Id="rId15" Type="http://schemas.openxmlformats.org/officeDocument/2006/relationships/image" Target="../media/image95.png"/><Relationship Id="rId10" Type="http://schemas.openxmlformats.org/officeDocument/2006/relationships/image" Target="../media/image90.jpeg"/><Relationship Id="rId4" Type="http://schemas.openxmlformats.org/officeDocument/2006/relationships/image" Target="../media/image84.png"/><Relationship Id="rId9" Type="http://schemas.openxmlformats.org/officeDocument/2006/relationships/image" Target="../media/image89.jpeg"/><Relationship Id="rId14" Type="http://schemas.openxmlformats.org/officeDocument/2006/relationships/image" Target="../media/image94.jpeg"/></Relationships>
</file>

<file path=ppt/slides/_rels/slide2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jpeg"/><Relationship Id="rId18" Type="http://schemas.openxmlformats.org/officeDocument/2006/relationships/image" Target="../media/image115.jpe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9.png"/><Relationship Id="rId17" Type="http://schemas.openxmlformats.org/officeDocument/2006/relationships/image" Target="../media/image114.png"/><Relationship Id="rId2" Type="http://schemas.openxmlformats.org/officeDocument/2006/relationships/notesSlide" Target="../notesSlides/notesSlide14.xml"/><Relationship Id="rId16" Type="http://schemas.openxmlformats.org/officeDocument/2006/relationships/image" Target="../media/image113.png"/><Relationship Id="rId20" Type="http://schemas.openxmlformats.org/officeDocument/2006/relationships/image" Target="../media/image117.png"/><Relationship Id="rId1" Type="http://schemas.openxmlformats.org/officeDocument/2006/relationships/slideLayout" Target="../slideLayouts/slideLayout6.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image" Target="../media/image112.jpeg"/><Relationship Id="rId10" Type="http://schemas.openxmlformats.org/officeDocument/2006/relationships/image" Target="../media/image107.png"/><Relationship Id="rId19" Type="http://schemas.openxmlformats.org/officeDocument/2006/relationships/image" Target="../media/image116.png"/><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image" Target="../media/image111.png"/></Relationships>
</file>

<file path=ppt/slides/_rels/slide27.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jpe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file:///\\zamdh03101\home\_kl\Lazaruch\Presentations\Converged\%3f%3f%3f"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images.google.co.za/imgres?imgurl=http://www.openvoice.co.za/images/header_04.gif&amp;imgrefurl=http://www.openvoice.co.za/&amp;h=117&amp;w=325&amp;sz=10&amp;hl=en&amp;start=2&amp;tbnid=JwPRWbeb58mlCM:&amp;tbnh=42&amp;tbnw=118&amp;prev=/images?q=openvoice&amp;svnum=10&amp;hl=en&amp;lr=&amp;cr=countryZA&amp;safe=off&amp;sa=N" TargetMode="External"/><Relationship Id="rId13" Type="http://schemas.openxmlformats.org/officeDocument/2006/relationships/image" Target="../media/image38.png"/><Relationship Id="rId18" Type="http://schemas.openxmlformats.org/officeDocument/2006/relationships/hyperlink" Target="http://www4.gam.co.za/index.php" TargetMode="External"/><Relationship Id="rId26" Type="http://schemas.openxmlformats.org/officeDocument/2006/relationships/image" Target="../media/image48.png"/><Relationship Id="rId39" Type="http://schemas.openxmlformats.org/officeDocument/2006/relationships/image" Target="../media/image57.jpeg"/><Relationship Id="rId3" Type="http://schemas.openxmlformats.org/officeDocument/2006/relationships/hyperlink" Target="http://www.nashuamobile.com/nm_portal.asp?link=ver5_home&amp;handler=NM_Ver5&amp;process=Home&amp;siteid=ver5&amp;sid=sme" TargetMode="External"/><Relationship Id="rId21" Type="http://schemas.openxmlformats.org/officeDocument/2006/relationships/image" Target="../media/image43.png"/><Relationship Id="rId34" Type="http://schemas.openxmlformats.org/officeDocument/2006/relationships/hyperlink" Target="http://www.virginmobile.co.za/virgin-portal-customer/home.do" TargetMode="External"/><Relationship Id="rId7" Type="http://schemas.openxmlformats.org/officeDocument/2006/relationships/image" Target="../media/image34.png"/><Relationship Id="rId12" Type="http://schemas.openxmlformats.org/officeDocument/2006/relationships/image" Target="../media/image37.png"/><Relationship Id="rId17" Type="http://schemas.openxmlformats.org/officeDocument/2006/relationships/image" Target="../media/image40.jpeg"/><Relationship Id="rId25" Type="http://schemas.openxmlformats.org/officeDocument/2006/relationships/image" Target="../media/image47.png"/><Relationship Id="rId33" Type="http://schemas.openxmlformats.org/officeDocument/2006/relationships/image" Target="../media/image54.png"/><Relationship Id="rId38" Type="http://schemas.openxmlformats.org/officeDocument/2006/relationships/hyperlink" Target="http://www.stortech.co.za/stortech/view/stortech/en/page1" TargetMode="External"/><Relationship Id="rId2" Type="http://schemas.openxmlformats.org/officeDocument/2006/relationships/image" Target="../media/image31.png"/><Relationship Id="rId16" Type="http://schemas.openxmlformats.org/officeDocument/2006/relationships/hyperlink" Target="http://images.google.co.za/imgres?imgurl=http://www.emboot.com/images/StorageVendorLogos/ibm-logo.jpg&amp;imgrefurl=http://www.emboot.com/supported_iSCSI_targets.htm&amp;h=330&amp;w=609&amp;sz=63&amp;tbnid=CwgQV1R8TQcBJM:&amp;tbnh=74&amp;tbnw=136&amp;prev=/images?q=ibm+logo&amp;um=1&amp;start=3&amp;sa=X&amp;oi=images&amp;ct=image&amp;cd=3" TargetMode="External"/><Relationship Id="rId20" Type="http://schemas.openxmlformats.org/officeDocument/2006/relationships/image" Target="../media/image42.png"/><Relationship Id="rId29" Type="http://schemas.openxmlformats.org/officeDocument/2006/relationships/image" Target="../media/image51.png"/><Relationship Id="rId41"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hyperlink" Target="http://www.digitalhost.co.za/" TargetMode="External"/><Relationship Id="rId11" Type="http://schemas.openxmlformats.org/officeDocument/2006/relationships/image" Target="../media/image36.png"/><Relationship Id="rId24" Type="http://schemas.openxmlformats.org/officeDocument/2006/relationships/image" Target="../media/image46.jpeg"/><Relationship Id="rId32" Type="http://schemas.openxmlformats.org/officeDocument/2006/relationships/hyperlink" Target="http://www.cellc.co.za/content/home/home.asp" TargetMode="External"/><Relationship Id="rId37" Type="http://schemas.openxmlformats.org/officeDocument/2006/relationships/image" Target="../media/image56.jpeg"/><Relationship Id="rId40" Type="http://schemas.openxmlformats.org/officeDocument/2006/relationships/hyperlink" Target="http://www.gatewaycomms.com/index.html" TargetMode="External"/><Relationship Id="rId5" Type="http://schemas.openxmlformats.org/officeDocument/2006/relationships/image" Target="../media/image33.png"/><Relationship Id="rId15" Type="http://schemas.openxmlformats.org/officeDocument/2006/relationships/image" Target="../media/image39.jpe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hyperlink" Target="http://www.google.co.za/imgres?imgurl=http://www.innbeijing.org/art/T-Systems-logo%20for%20website.jpg&amp;imgrefurl=http://www.innbeijing.org/credits.htm&amp;h=125&amp;w=640&amp;sz=7&amp;tbnid=7ZDzlXPZMboJ::&amp;tbnh=27&amp;tbnw=137&amp;prev=/images?q=t-systems+logo&amp;usg=__ckB-mENZ-Lym7cmyW2kBo9Tp0wo=&amp;sa=X&amp;oi=image_result&amp;resnum=4&amp;ct=image&amp;cd=1" TargetMode="External"/><Relationship Id="rId10" Type="http://schemas.openxmlformats.org/officeDocument/2006/relationships/hyperlink" Target="http://www.bcx.co.za/index.asp" TargetMode="External"/><Relationship Id="rId19" Type="http://schemas.openxmlformats.org/officeDocument/2006/relationships/image" Target="../media/image41.png"/><Relationship Id="rId31" Type="http://schemas.openxmlformats.org/officeDocument/2006/relationships/image" Target="../media/image53.jpeg"/><Relationship Id="rId4" Type="http://schemas.openxmlformats.org/officeDocument/2006/relationships/image" Target="../media/image32.png"/><Relationship Id="rId9" Type="http://schemas.openxmlformats.org/officeDocument/2006/relationships/image" Target="../media/image35.jpeg"/><Relationship Id="rId14" Type="http://schemas.openxmlformats.org/officeDocument/2006/relationships/hyperlink" Target="http://images.google.co.za/imgres?imgurl=http://www.icir.org/vern/logos/HP-Logo.jpg&amp;imgrefurl=http://www.icir.org/vern/telescope.html&amp;h=386&amp;w=475&amp;sz=15&amp;tbnid=E-vFL7AkpLTBVM:&amp;tbnh=105&amp;tbnw=129&amp;prev=/images?q=hp+logo&amp;um=1&amp;start=3&amp;sa=X&amp;oi=images&amp;ct=image&amp;cd=3" TargetMode="External"/><Relationship Id="rId22" Type="http://schemas.openxmlformats.org/officeDocument/2006/relationships/image" Target="../media/image44.png"/><Relationship Id="rId27" Type="http://schemas.openxmlformats.org/officeDocument/2006/relationships/image" Target="../media/image49.jpeg"/><Relationship Id="rId30" Type="http://schemas.openxmlformats.org/officeDocument/2006/relationships/image" Target="../media/image52.png"/><Relationship Id="rId35" Type="http://schemas.openxmlformats.org/officeDocument/2006/relationships/image" Target="../media/image5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8" name="Picture 2" descr="VB Powerpoint-1"/>
          <p:cNvPicPr>
            <a:picLocks noChangeAspect="1" noChangeArrowheads="1"/>
          </p:cNvPicPr>
          <p:nvPr/>
        </p:nvPicPr>
        <p:blipFill>
          <a:blip r:embed="rId3" cstate="print"/>
          <a:srcRect/>
          <a:stretch>
            <a:fillRect/>
          </a:stretch>
        </p:blipFill>
        <p:spPr bwMode="auto">
          <a:xfrm>
            <a:off x="0" y="-3175"/>
            <a:ext cx="9144000" cy="6861175"/>
          </a:xfrm>
          <a:prstGeom prst="rect">
            <a:avLst/>
          </a:prstGeom>
          <a:noFill/>
          <a:ln w="9525">
            <a:noFill/>
            <a:miter lim="800000"/>
            <a:headEnd/>
            <a:tailEnd/>
          </a:ln>
        </p:spPr>
      </p:pic>
      <p:sp>
        <p:nvSpPr>
          <p:cNvPr id="14349" name="Rectangle 3"/>
          <p:cNvSpPr>
            <a:spLocks noGrp="1" noChangeArrowheads="1"/>
          </p:cNvSpPr>
          <p:nvPr>
            <p:ph type="ctrTitle"/>
          </p:nvPr>
        </p:nvSpPr>
        <p:spPr>
          <a:xfrm>
            <a:off x="533400" y="3429000"/>
            <a:ext cx="5257800" cy="1143000"/>
          </a:xfrm>
        </p:spPr>
        <p:txBody>
          <a:bodyPr/>
          <a:lstStyle/>
          <a:p>
            <a:pPr eaLnBrk="1" hangingPunct="1"/>
            <a:r>
              <a:rPr lang="en-US" sz="4600" smtClean="0">
                <a:solidFill>
                  <a:srgbClr val="00478B"/>
                </a:solidFill>
              </a:rPr>
              <a:t>Heading</a:t>
            </a:r>
            <a:endParaRPr lang="en-US" sz="4600" smtClean="0"/>
          </a:p>
        </p:txBody>
      </p:sp>
      <p:sp>
        <p:nvSpPr>
          <p:cNvPr id="14350" name="Rectangle 4"/>
          <p:cNvSpPr>
            <a:spLocks noGrp="1" noChangeArrowheads="1"/>
          </p:cNvSpPr>
          <p:nvPr>
            <p:ph type="subTitle" idx="1"/>
          </p:nvPr>
        </p:nvSpPr>
        <p:spPr>
          <a:xfrm>
            <a:off x="533400" y="4343400"/>
            <a:ext cx="4038600" cy="762000"/>
          </a:xfrm>
        </p:spPr>
        <p:txBody>
          <a:bodyPr/>
          <a:lstStyle/>
          <a:p>
            <a:pPr algn="l" eaLnBrk="1" hangingPunct="1"/>
            <a:r>
              <a:rPr lang="en-US" sz="2200" smtClean="0">
                <a:solidFill>
                  <a:srgbClr val="858D93"/>
                </a:solidFill>
              </a:rPr>
              <a:t>Sub heading</a:t>
            </a:r>
          </a:p>
        </p:txBody>
      </p:sp>
      <p:pic>
        <p:nvPicPr>
          <p:cNvPr id="14351" name="Picture 12" descr="VB Powerpoint-1"/>
          <p:cNvPicPr>
            <a:picLocks noChangeAspect="1" noChangeArrowheads="1"/>
          </p:cNvPicPr>
          <p:nvPr/>
        </p:nvPicPr>
        <p:blipFill>
          <a:blip r:embed="rId3" cstate="print"/>
          <a:srcRect/>
          <a:stretch>
            <a:fillRect/>
          </a:stretch>
        </p:blipFill>
        <p:spPr bwMode="auto">
          <a:xfrm>
            <a:off x="0" y="-3175"/>
            <a:ext cx="9144000" cy="6861175"/>
          </a:xfrm>
          <a:prstGeom prst="rect">
            <a:avLst/>
          </a:prstGeom>
          <a:noFill/>
          <a:ln w="9525">
            <a:noFill/>
            <a:miter lim="800000"/>
            <a:headEnd/>
            <a:tailEnd/>
          </a:ln>
        </p:spPr>
      </p:pic>
      <p:sp>
        <p:nvSpPr>
          <p:cNvPr id="12" name="Rectangle 2"/>
          <p:cNvSpPr txBox="1">
            <a:spLocks noChangeArrowheads="1"/>
          </p:cNvSpPr>
          <p:nvPr/>
        </p:nvSpPr>
        <p:spPr bwMode="auto">
          <a:xfrm>
            <a:off x="381000" y="3581400"/>
            <a:ext cx="4953000" cy="2362200"/>
          </a:xfrm>
          <a:prstGeom prst="rect">
            <a:avLst/>
          </a:prstGeom>
          <a:noFill/>
          <a:ln w="9525">
            <a:noFill/>
            <a:miter lim="800000"/>
            <a:headEnd/>
            <a:tailEnd/>
          </a:ln>
        </p:spPr>
        <p:txBody>
          <a:bodyPr anchor="ctr"/>
          <a:lstStyle/>
          <a:p>
            <a:pPr algn="ctr">
              <a:defRPr/>
            </a:pPr>
            <a:endParaRPr lang="en-US" sz="4400" kern="0" dirty="0">
              <a:solidFill>
                <a:srgbClr val="00478B"/>
              </a:solidFill>
              <a:latin typeface="Futura Light" pitchFamily="68" charset="0"/>
              <a:ea typeface="+mj-ea"/>
              <a:cs typeface="+mj-cs"/>
            </a:endParaRPr>
          </a:p>
          <a:p>
            <a:pPr algn="ctr">
              <a:defRPr/>
            </a:pPr>
            <a:endParaRPr lang="en-US" sz="4400" kern="0" dirty="0">
              <a:solidFill>
                <a:srgbClr val="00478B"/>
              </a:solidFill>
              <a:latin typeface="Futura Light" pitchFamily="68" charset="0"/>
              <a:ea typeface="+mj-ea"/>
              <a:cs typeface="+mj-cs"/>
            </a:endParaRPr>
          </a:p>
          <a:p>
            <a:pPr algn="ctr">
              <a:defRPr/>
            </a:pPr>
            <a:endParaRPr lang="en-US" sz="3200" kern="0" dirty="0">
              <a:solidFill>
                <a:schemeClr val="bg1"/>
              </a:solidFill>
              <a:latin typeface="+mj-lt"/>
              <a:ea typeface="+mj-ea"/>
              <a:cs typeface="+mj-cs"/>
            </a:endParaRPr>
          </a:p>
        </p:txBody>
      </p:sp>
      <p:sp>
        <p:nvSpPr>
          <p:cNvPr id="14355" name="TextBox 9"/>
          <p:cNvSpPr txBox="1">
            <a:spLocks noChangeArrowheads="1"/>
          </p:cNvSpPr>
          <p:nvPr/>
        </p:nvSpPr>
        <p:spPr bwMode="auto">
          <a:xfrm>
            <a:off x="152400" y="2667000"/>
            <a:ext cx="5867400" cy="1969770"/>
          </a:xfrm>
          <a:prstGeom prst="rect">
            <a:avLst/>
          </a:prstGeom>
          <a:noFill/>
          <a:ln w="9525">
            <a:noFill/>
            <a:miter lim="800000"/>
            <a:headEnd/>
            <a:tailEnd/>
          </a:ln>
        </p:spPr>
        <p:txBody>
          <a:bodyPr wrap="square">
            <a:spAutoFit/>
          </a:bodyPr>
          <a:lstStyle/>
          <a:p>
            <a:pPr eaLnBrk="0" hangingPunct="0"/>
            <a:r>
              <a:rPr lang="en-ZA" sz="4400" b="1" dirty="0" smtClean="0">
                <a:solidFill>
                  <a:schemeClr val="accent2"/>
                </a:solidFill>
              </a:rPr>
              <a:t>ICT Convergence</a:t>
            </a:r>
            <a:endParaRPr lang="en-ZA" sz="4000" b="1" dirty="0" smtClean="0">
              <a:solidFill>
                <a:schemeClr val="accent2"/>
              </a:solidFill>
            </a:endParaRPr>
          </a:p>
          <a:p>
            <a:pPr eaLnBrk="0" hangingPunct="0"/>
            <a:endParaRPr lang="en-ZA" sz="2600" b="1" dirty="0" smtClean="0">
              <a:solidFill>
                <a:schemeClr val="accent2"/>
              </a:solidFill>
            </a:endParaRPr>
          </a:p>
          <a:p>
            <a:pPr eaLnBrk="0" hangingPunct="0"/>
            <a:r>
              <a:rPr lang="en-ZA" sz="2600" b="1" i="1" dirty="0" smtClean="0">
                <a:solidFill>
                  <a:schemeClr val="accent2"/>
                </a:solidFill>
              </a:rPr>
              <a:t>Fast</a:t>
            </a:r>
            <a:r>
              <a:rPr lang="en-ZA" sz="2600" b="1" dirty="0" smtClean="0">
                <a:solidFill>
                  <a:schemeClr val="accent2"/>
                </a:solidFill>
              </a:rPr>
              <a:t> Tracking Service Delivery</a:t>
            </a:r>
          </a:p>
          <a:p>
            <a:pPr eaLnBrk="0" hangingPunct="0"/>
            <a:r>
              <a:rPr lang="en-ZA" sz="2600" b="1" dirty="0" smtClean="0">
                <a:solidFill>
                  <a:schemeClr val="accent2"/>
                </a:solidFill>
              </a:rPr>
              <a:t>Through Fixed Mobile Convergence</a:t>
            </a:r>
            <a:endParaRPr lang="en-ZA" sz="2600" b="1" dirty="0">
              <a:solidFill>
                <a:schemeClr val="accent2"/>
              </a:solidFill>
            </a:endParaRPr>
          </a:p>
        </p:txBody>
      </p:sp>
      <p:sp>
        <p:nvSpPr>
          <p:cNvPr id="10" name="Rectangle 10"/>
          <p:cNvSpPr>
            <a:spLocks noChangeArrowheads="1"/>
          </p:cNvSpPr>
          <p:nvPr/>
        </p:nvSpPr>
        <p:spPr bwMode="auto">
          <a:xfrm>
            <a:off x="334962" y="4953000"/>
            <a:ext cx="5151438" cy="427037"/>
          </a:xfrm>
          <a:prstGeom prst="rect">
            <a:avLst/>
          </a:prstGeom>
          <a:noFill/>
          <a:ln w="9525">
            <a:noFill/>
            <a:miter lim="800000"/>
            <a:headEnd/>
            <a:tailEnd/>
          </a:ln>
        </p:spPr>
        <p:txBody>
          <a:bodyPr wrap="none">
            <a:spAutoFit/>
          </a:bodyPr>
          <a:lstStyle/>
          <a:p>
            <a:r>
              <a:rPr lang="en-US" sz="2200" dirty="0">
                <a:solidFill>
                  <a:srgbClr val="003CCC"/>
                </a:solidFill>
              </a:rPr>
              <a:t>"Leading solutions for a changing world"</a:t>
            </a:r>
            <a:endParaRPr lang="en-US" dirty="0">
              <a:solidFill>
                <a:srgbClr val="003CCC"/>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212725" y="203200"/>
            <a:ext cx="8994775" cy="584200"/>
          </a:xfrm>
          <a:prstGeom prst="rect">
            <a:avLst/>
          </a:prstGeom>
          <a:noFill/>
          <a:ln w="9525">
            <a:noFill/>
            <a:miter lim="800000"/>
            <a:headEnd/>
            <a:tailEnd/>
          </a:ln>
        </p:spPr>
        <p:txBody>
          <a:bodyPr wrap="none">
            <a:spAutoFit/>
          </a:bodyPr>
          <a:lstStyle/>
          <a:p>
            <a:r>
              <a:rPr lang="en-US" sz="3200">
                <a:solidFill>
                  <a:srgbClr val="00C479"/>
                </a:solidFill>
                <a:latin typeface="Arial Black" pitchFamily="34" charset="0"/>
              </a:rPr>
              <a:t>SA Converged Landscape – 3 Year view</a:t>
            </a:r>
          </a:p>
        </p:txBody>
      </p:sp>
      <p:grpSp>
        <p:nvGrpSpPr>
          <p:cNvPr id="2" name="Group 71"/>
          <p:cNvGrpSpPr>
            <a:grpSpLocks/>
          </p:cNvGrpSpPr>
          <p:nvPr/>
        </p:nvGrpSpPr>
        <p:grpSpPr bwMode="auto">
          <a:xfrm>
            <a:off x="-76200" y="838200"/>
            <a:ext cx="8907463" cy="5105400"/>
            <a:chOff x="-76200" y="838200"/>
            <a:chExt cx="8907463" cy="5105400"/>
          </a:xfrm>
        </p:grpSpPr>
        <p:sp>
          <p:nvSpPr>
            <p:cNvPr id="21509" name="Text Box 4"/>
            <p:cNvSpPr txBox="1">
              <a:spLocks noChangeArrowheads="1"/>
            </p:cNvSpPr>
            <p:nvPr/>
          </p:nvSpPr>
          <p:spPr bwMode="auto">
            <a:xfrm>
              <a:off x="990600" y="838200"/>
              <a:ext cx="6019800" cy="1004888"/>
            </a:xfrm>
            <a:prstGeom prst="rect">
              <a:avLst/>
            </a:prstGeom>
            <a:noFill/>
            <a:ln w="9525">
              <a:noFill/>
              <a:miter lim="800000"/>
              <a:headEnd/>
              <a:tailEnd/>
            </a:ln>
          </p:spPr>
          <p:txBody>
            <a:bodyPr>
              <a:spAutoFit/>
            </a:bodyPr>
            <a:lstStyle/>
            <a:p>
              <a:endParaRPr lang="en-US">
                <a:latin typeface="Calibri" pitchFamily="-111" charset="0"/>
              </a:endParaRPr>
            </a:p>
            <a:p>
              <a:pPr>
                <a:spcBef>
                  <a:spcPct val="50000"/>
                </a:spcBef>
              </a:pPr>
              <a:endParaRPr lang="en-US">
                <a:latin typeface="Calibri" pitchFamily="-111" charset="0"/>
              </a:endParaRPr>
            </a:p>
          </p:txBody>
        </p:sp>
        <p:sp>
          <p:nvSpPr>
            <p:cNvPr id="21510" name="Rectangle 6"/>
            <p:cNvSpPr>
              <a:spLocks noChangeArrowheads="1"/>
            </p:cNvSpPr>
            <p:nvPr/>
          </p:nvSpPr>
          <p:spPr bwMode="auto">
            <a:xfrm>
              <a:off x="381000" y="1371600"/>
              <a:ext cx="7162800" cy="4572000"/>
            </a:xfrm>
            <a:prstGeom prst="rect">
              <a:avLst/>
            </a:prstGeom>
            <a:noFill/>
            <a:ln w="9525">
              <a:noFill/>
              <a:miter lim="800000"/>
              <a:headEnd/>
              <a:tailEnd/>
            </a:ln>
          </p:spPr>
          <p:txBody>
            <a:bodyPr/>
            <a:lstStyle/>
            <a:p>
              <a:pPr marL="1255713" lvl="2" indent="-341313">
                <a:spcBef>
                  <a:spcPts val="575"/>
                </a:spcBef>
              </a:pPr>
              <a:endParaRPr lang="en-US" sz="2000">
                <a:solidFill>
                  <a:srgbClr val="6684B5"/>
                </a:solidFill>
                <a:latin typeface="Calibri" pitchFamily="-111" charset="0"/>
                <a:cs typeface="Arial" charset="0"/>
              </a:endParaRPr>
            </a:p>
          </p:txBody>
        </p:sp>
        <p:sp>
          <p:nvSpPr>
            <p:cNvPr id="21511" name="Rectangle 3"/>
            <p:cNvSpPr>
              <a:spLocks noChangeArrowheads="1"/>
            </p:cNvSpPr>
            <p:nvPr/>
          </p:nvSpPr>
          <p:spPr bwMode="auto">
            <a:xfrm>
              <a:off x="1752600" y="1219200"/>
              <a:ext cx="7078663" cy="622300"/>
            </a:xfrm>
            <a:prstGeom prst="rect">
              <a:avLst/>
            </a:prstGeom>
            <a:noFill/>
            <a:ln w="9525">
              <a:solidFill>
                <a:schemeClr val="bg1"/>
              </a:solidFill>
              <a:miter lim="800000"/>
              <a:headEnd/>
              <a:tailEnd/>
            </a:ln>
          </p:spPr>
          <p:txBody>
            <a:bodyPr wrap="none" anchor="ctr"/>
            <a:lstStyle/>
            <a:p>
              <a:endParaRPr lang="en-US">
                <a:latin typeface="Calibri" pitchFamily="-111" charset="0"/>
              </a:endParaRPr>
            </a:p>
          </p:txBody>
        </p:sp>
        <p:sp>
          <p:nvSpPr>
            <p:cNvPr id="21512" name="Text Box 30"/>
            <p:cNvSpPr txBox="1">
              <a:spLocks noChangeArrowheads="1"/>
            </p:cNvSpPr>
            <p:nvPr/>
          </p:nvSpPr>
          <p:spPr bwMode="auto">
            <a:xfrm>
              <a:off x="0" y="2803511"/>
              <a:ext cx="1200970" cy="523220"/>
            </a:xfrm>
            <a:prstGeom prst="rect">
              <a:avLst/>
            </a:prstGeom>
            <a:noFill/>
            <a:ln w="9525">
              <a:noFill/>
              <a:miter lim="800000"/>
              <a:headEnd/>
              <a:tailEnd/>
            </a:ln>
          </p:spPr>
          <p:txBody>
            <a:bodyPr wrap="none" anchor="ctr">
              <a:spAutoFit/>
            </a:bodyPr>
            <a:lstStyle/>
            <a:p>
              <a:r>
                <a:rPr lang="en-US" sz="1400" b="1" dirty="0">
                  <a:solidFill>
                    <a:srgbClr val="FFFFFF"/>
                  </a:solidFill>
                  <a:latin typeface="Arial Black" pitchFamily="34" charset="0"/>
                </a:rPr>
                <a:t>2</a:t>
              </a:r>
              <a:r>
                <a:rPr lang="en-US" sz="1400" b="1" baseline="30000" dirty="0">
                  <a:solidFill>
                    <a:srgbClr val="FFFFFF"/>
                  </a:solidFill>
                  <a:latin typeface="Arial Black" pitchFamily="34" charset="0"/>
                </a:rPr>
                <a:t>nd</a:t>
              </a:r>
              <a:r>
                <a:rPr lang="en-US" sz="1400" b="1" dirty="0">
                  <a:solidFill>
                    <a:srgbClr val="FFFFFF"/>
                  </a:solidFill>
                  <a:latin typeface="Arial Black" pitchFamily="34" charset="0"/>
                </a:rPr>
                <a:t> tier</a:t>
              </a:r>
            </a:p>
            <a:p>
              <a:r>
                <a:rPr lang="en-US" sz="1400" b="1" dirty="0">
                  <a:solidFill>
                    <a:srgbClr val="FFFFFF"/>
                  </a:solidFill>
                  <a:latin typeface="Arial Black" pitchFamily="34" charset="0"/>
                </a:rPr>
                <a:t>ECNS/ECN</a:t>
              </a:r>
            </a:p>
          </p:txBody>
        </p:sp>
        <p:grpSp>
          <p:nvGrpSpPr>
            <p:cNvPr id="3" name="Group 63"/>
            <p:cNvGrpSpPr>
              <a:grpSpLocks/>
            </p:cNvGrpSpPr>
            <p:nvPr/>
          </p:nvGrpSpPr>
          <p:grpSpPr bwMode="auto">
            <a:xfrm>
              <a:off x="-76200" y="1219200"/>
              <a:ext cx="8545510" cy="559756"/>
              <a:chOff x="152680" y="1136283"/>
              <a:chExt cx="7736368" cy="560307"/>
            </a:xfrm>
          </p:grpSpPr>
          <p:pic>
            <p:nvPicPr>
              <p:cNvPr id="21538" name="Picture 5"/>
              <p:cNvPicPr>
                <a:picLocks noChangeAspect="1" noChangeArrowheads="1"/>
              </p:cNvPicPr>
              <p:nvPr/>
            </p:nvPicPr>
            <p:blipFill>
              <a:blip r:embed="rId2" cstate="print"/>
              <a:srcRect/>
              <a:stretch>
                <a:fillRect/>
              </a:stretch>
            </p:blipFill>
            <p:spPr bwMode="auto">
              <a:xfrm>
                <a:off x="5050952" y="1212483"/>
                <a:ext cx="1073386" cy="457200"/>
              </a:xfrm>
              <a:prstGeom prst="rect">
                <a:avLst/>
              </a:prstGeom>
              <a:noFill/>
              <a:ln w="9525">
                <a:noFill/>
                <a:miter lim="800000"/>
                <a:headEnd/>
                <a:tailEnd/>
              </a:ln>
            </p:spPr>
          </p:pic>
          <p:pic>
            <p:nvPicPr>
              <p:cNvPr id="21539" name="Picture 9" descr="Vodacom"/>
              <p:cNvPicPr>
                <a:picLocks noChangeAspect="1" noChangeArrowheads="1"/>
              </p:cNvPicPr>
              <p:nvPr/>
            </p:nvPicPr>
            <p:blipFill>
              <a:blip r:embed="rId3" cstate="print"/>
              <a:srcRect/>
              <a:stretch>
                <a:fillRect/>
              </a:stretch>
            </p:blipFill>
            <p:spPr bwMode="auto">
              <a:xfrm>
                <a:off x="1946404" y="1212483"/>
                <a:ext cx="1061568" cy="484107"/>
              </a:xfrm>
              <a:prstGeom prst="rect">
                <a:avLst/>
              </a:prstGeom>
              <a:noFill/>
              <a:ln w="9525">
                <a:noFill/>
                <a:miter lim="800000"/>
                <a:headEnd/>
                <a:tailEnd/>
              </a:ln>
            </p:spPr>
          </p:pic>
          <p:sp>
            <p:nvSpPr>
              <p:cNvPr id="21540" name="Text Box 28"/>
              <p:cNvSpPr txBox="1">
                <a:spLocks noChangeArrowheads="1"/>
              </p:cNvSpPr>
              <p:nvPr/>
            </p:nvSpPr>
            <p:spPr bwMode="auto">
              <a:xfrm>
                <a:off x="152680" y="1136283"/>
                <a:ext cx="1662403" cy="523735"/>
              </a:xfrm>
              <a:prstGeom prst="rect">
                <a:avLst/>
              </a:prstGeom>
              <a:noFill/>
              <a:ln w="9525">
                <a:noFill/>
                <a:miter lim="800000"/>
                <a:headEnd/>
                <a:tailEnd/>
              </a:ln>
            </p:spPr>
            <p:txBody>
              <a:bodyPr wrap="none" anchor="ctr">
                <a:spAutoFit/>
              </a:bodyPr>
              <a:lstStyle/>
              <a:p>
                <a:r>
                  <a:rPr lang="en-US" sz="1400" b="1" dirty="0">
                    <a:solidFill>
                      <a:srgbClr val="FFFFFF"/>
                    </a:solidFill>
                    <a:latin typeface="Arial Black" pitchFamily="34" charset="0"/>
                  </a:rPr>
                  <a:t>Network Service</a:t>
                </a:r>
              </a:p>
              <a:p>
                <a:r>
                  <a:rPr lang="en-US" sz="1400" b="1" dirty="0">
                    <a:solidFill>
                      <a:srgbClr val="FFFFFF"/>
                    </a:solidFill>
                    <a:latin typeface="Arial Black" pitchFamily="34" charset="0"/>
                  </a:rPr>
                  <a:t>Providers  (FMC)</a:t>
                </a:r>
              </a:p>
            </p:txBody>
          </p:sp>
          <p:pic>
            <p:nvPicPr>
              <p:cNvPr id="21541" name="Picture 78" descr="For logo download please go to the about us section."/>
              <p:cNvPicPr>
                <a:picLocks noChangeAspect="1" noChangeArrowheads="1"/>
              </p:cNvPicPr>
              <p:nvPr/>
            </p:nvPicPr>
            <p:blipFill>
              <a:blip r:embed="rId4" cstate="print"/>
              <a:srcRect/>
              <a:stretch>
                <a:fillRect/>
              </a:stretch>
            </p:blipFill>
            <p:spPr bwMode="auto">
              <a:xfrm>
                <a:off x="6775700" y="1288683"/>
                <a:ext cx="1113348" cy="304800"/>
              </a:xfrm>
              <a:prstGeom prst="rect">
                <a:avLst/>
              </a:prstGeom>
              <a:noFill/>
              <a:ln w="9525">
                <a:noFill/>
                <a:miter lim="800000"/>
                <a:headEnd/>
                <a:tailEnd/>
              </a:ln>
            </p:spPr>
          </p:pic>
        </p:grpSp>
        <p:pic>
          <p:nvPicPr>
            <p:cNvPr id="21514" name="Picture 15" descr="MTN"/>
            <p:cNvPicPr>
              <a:picLocks noChangeAspect="1" noChangeArrowheads="1"/>
            </p:cNvPicPr>
            <p:nvPr/>
          </p:nvPicPr>
          <p:blipFill>
            <a:blip r:embed="rId5" cstate="print"/>
            <a:srcRect/>
            <a:stretch>
              <a:fillRect/>
            </a:stretch>
          </p:blipFill>
          <p:spPr bwMode="auto">
            <a:xfrm>
              <a:off x="3733800" y="1295400"/>
              <a:ext cx="838200" cy="498475"/>
            </a:xfrm>
            <a:prstGeom prst="rect">
              <a:avLst/>
            </a:prstGeom>
            <a:noFill/>
            <a:ln w="9525">
              <a:noFill/>
              <a:miter lim="800000"/>
              <a:headEnd/>
              <a:tailEnd/>
            </a:ln>
          </p:spPr>
        </p:pic>
        <p:sp>
          <p:nvSpPr>
            <p:cNvPr id="21515" name="Rectangle 38"/>
            <p:cNvSpPr>
              <a:spLocks noChangeArrowheads="1"/>
            </p:cNvSpPr>
            <p:nvPr/>
          </p:nvSpPr>
          <p:spPr bwMode="auto">
            <a:xfrm>
              <a:off x="1752600" y="4953000"/>
              <a:ext cx="6096000" cy="620713"/>
            </a:xfrm>
            <a:prstGeom prst="rect">
              <a:avLst/>
            </a:prstGeom>
            <a:noFill/>
            <a:ln w="9525">
              <a:solidFill>
                <a:schemeClr val="bg1"/>
              </a:solidFill>
              <a:miter lim="800000"/>
              <a:headEnd/>
              <a:tailEnd/>
            </a:ln>
          </p:spPr>
          <p:txBody>
            <a:bodyPr wrap="none" anchor="ctr"/>
            <a:lstStyle/>
            <a:p>
              <a:endParaRPr lang="en-US">
                <a:latin typeface="Calibri" pitchFamily="-111" charset="0"/>
              </a:endParaRPr>
            </a:p>
          </p:txBody>
        </p:sp>
        <p:sp>
          <p:nvSpPr>
            <p:cNvPr id="21516" name="Text Box 39"/>
            <p:cNvSpPr txBox="1">
              <a:spLocks noChangeArrowheads="1"/>
            </p:cNvSpPr>
            <p:nvPr/>
          </p:nvSpPr>
          <p:spPr bwMode="auto">
            <a:xfrm>
              <a:off x="-76200" y="4953000"/>
              <a:ext cx="1643063" cy="738664"/>
            </a:xfrm>
            <a:prstGeom prst="rect">
              <a:avLst/>
            </a:prstGeom>
            <a:noFill/>
            <a:ln w="9525">
              <a:noFill/>
              <a:miter lim="800000"/>
              <a:headEnd/>
              <a:tailEnd/>
            </a:ln>
          </p:spPr>
          <p:txBody>
            <a:bodyPr anchor="ctr">
              <a:spAutoFit/>
            </a:bodyPr>
            <a:lstStyle/>
            <a:p>
              <a:r>
                <a:rPr lang="en-US" sz="1400" b="1" dirty="0">
                  <a:solidFill>
                    <a:srgbClr val="FFFFFF"/>
                  </a:solidFill>
                  <a:latin typeface="Arial Black" pitchFamily="34" charset="0"/>
                </a:rPr>
                <a:t>Web Based app Providers &amp; OTT</a:t>
              </a:r>
            </a:p>
          </p:txBody>
        </p:sp>
        <p:sp>
          <p:nvSpPr>
            <p:cNvPr id="21517" name="Rectangle 36"/>
            <p:cNvSpPr>
              <a:spLocks noChangeArrowheads="1"/>
            </p:cNvSpPr>
            <p:nvPr/>
          </p:nvSpPr>
          <p:spPr bwMode="auto">
            <a:xfrm>
              <a:off x="1752600" y="3810000"/>
              <a:ext cx="6858000" cy="620713"/>
            </a:xfrm>
            <a:prstGeom prst="rect">
              <a:avLst/>
            </a:prstGeom>
            <a:noFill/>
            <a:ln w="9525">
              <a:solidFill>
                <a:schemeClr val="bg1"/>
              </a:solidFill>
              <a:miter lim="800000"/>
              <a:headEnd/>
              <a:tailEnd/>
            </a:ln>
          </p:spPr>
          <p:txBody>
            <a:bodyPr wrap="none" anchor="ctr"/>
            <a:lstStyle/>
            <a:p>
              <a:endParaRPr lang="en-US">
                <a:latin typeface="Calibri" pitchFamily="-111" charset="0"/>
              </a:endParaRPr>
            </a:p>
          </p:txBody>
        </p:sp>
        <p:sp>
          <p:nvSpPr>
            <p:cNvPr id="21518" name="Text Box 37"/>
            <p:cNvSpPr txBox="1">
              <a:spLocks noChangeArrowheads="1"/>
            </p:cNvSpPr>
            <p:nvPr/>
          </p:nvSpPr>
          <p:spPr bwMode="auto">
            <a:xfrm>
              <a:off x="0" y="3886200"/>
              <a:ext cx="1400896" cy="523220"/>
            </a:xfrm>
            <a:prstGeom prst="rect">
              <a:avLst/>
            </a:prstGeom>
            <a:noFill/>
            <a:ln w="9525">
              <a:noFill/>
              <a:miter lim="800000"/>
              <a:headEnd/>
              <a:tailEnd/>
            </a:ln>
          </p:spPr>
          <p:txBody>
            <a:bodyPr wrap="none" anchor="ctr">
              <a:spAutoFit/>
            </a:bodyPr>
            <a:lstStyle/>
            <a:p>
              <a:r>
                <a:rPr lang="en-US" sz="1400" b="1" dirty="0">
                  <a:solidFill>
                    <a:srgbClr val="FFFFFF"/>
                  </a:solidFill>
                  <a:latin typeface="Arial Black" pitchFamily="34" charset="0"/>
                </a:rPr>
                <a:t>Outsourcers</a:t>
              </a:r>
            </a:p>
            <a:p>
              <a:r>
                <a:rPr lang="en-US" sz="1400" b="1" dirty="0">
                  <a:solidFill>
                    <a:srgbClr val="FFFFFF"/>
                  </a:solidFill>
                  <a:latin typeface="Arial Black" pitchFamily="34" charset="0"/>
                </a:rPr>
                <a:t>Integrators</a:t>
              </a:r>
            </a:p>
          </p:txBody>
        </p:sp>
        <p:pic>
          <p:nvPicPr>
            <p:cNvPr id="21519" name="Picture 45" descr="Business Connexion">
              <a:hlinkClick r:id="rId6"/>
            </p:cNvPr>
            <p:cNvPicPr>
              <a:picLocks noChangeAspect="1" noChangeArrowheads="1"/>
            </p:cNvPicPr>
            <p:nvPr/>
          </p:nvPicPr>
          <p:blipFill>
            <a:blip r:embed="rId7" cstate="print"/>
            <a:srcRect/>
            <a:stretch>
              <a:fillRect/>
            </a:stretch>
          </p:blipFill>
          <p:spPr bwMode="auto">
            <a:xfrm>
              <a:off x="3048000" y="3962400"/>
              <a:ext cx="914400" cy="400050"/>
            </a:xfrm>
            <a:prstGeom prst="rect">
              <a:avLst/>
            </a:prstGeom>
            <a:noFill/>
            <a:ln w="9525">
              <a:noFill/>
              <a:miter lim="800000"/>
              <a:headEnd/>
              <a:tailEnd/>
            </a:ln>
          </p:spPr>
        </p:pic>
        <p:pic>
          <p:nvPicPr>
            <p:cNvPr id="21520" name="Picture 47"/>
            <p:cNvPicPr>
              <a:picLocks noChangeAspect="1" noChangeArrowheads="1"/>
            </p:cNvPicPr>
            <p:nvPr/>
          </p:nvPicPr>
          <p:blipFill>
            <a:blip r:embed="rId8" cstate="print"/>
            <a:srcRect/>
            <a:stretch>
              <a:fillRect/>
            </a:stretch>
          </p:blipFill>
          <p:spPr bwMode="auto">
            <a:xfrm>
              <a:off x="4114800" y="3886200"/>
              <a:ext cx="395288" cy="420688"/>
            </a:xfrm>
            <a:prstGeom prst="rect">
              <a:avLst/>
            </a:prstGeom>
            <a:noFill/>
            <a:ln w="9525">
              <a:noFill/>
              <a:miter lim="800000"/>
              <a:headEnd/>
              <a:tailEnd/>
            </a:ln>
          </p:spPr>
        </p:pic>
        <p:pic>
          <p:nvPicPr>
            <p:cNvPr id="21521" name="Picture 55" descr="http://www.icir.org/vern/telescope.html">
              <a:hlinkClick r:id="rId9"/>
            </p:cNvPr>
            <p:cNvPicPr>
              <a:picLocks noChangeAspect="1" noChangeArrowheads="1"/>
            </p:cNvPicPr>
            <p:nvPr/>
          </p:nvPicPr>
          <p:blipFill>
            <a:blip r:embed="rId10" cstate="print"/>
            <a:srcRect/>
            <a:stretch>
              <a:fillRect/>
            </a:stretch>
          </p:blipFill>
          <p:spPr bwMode="auto">
            <a:xfrm>
              <a:off x="6553200" y="3886200"/>
              <a:ext cx="660400" cy="504825"/>
            </a:xfrm>
            <a:prstGeom prst="rect">
              <a:avLst/>
            </a:prstGeom>
            <a:noFill/>
            <a:ln w="9525">
              <a:noFill/>
              <a:miter lim="800000"/>
              <a:headEnd/>
              <a:tailEnd/>
            </a:ln>
          </p:spPr>
        </p:pic>
        <p:pic>
          <p:nvPicPr>
            <p:cNvPr id="21522" name="Picture 56" descr="http://www.emboot.com/supported_iSCSI_targets.htm">
              <a:hlinkClick r:id="rId11"/>
            </p:cNvPr>
            <p:cNvPicPr>
              <a:picLocks noChangeAspect="1" noChangeArrowheads="1"/>
            </p:cNvPicPr>
            <p:nvPr/>
          </p:nvPicPr>
          <p:blipFill>
            <a:blip r:embed="rId12" cstate="print"/>
            <a:srcRect/>
            <a:stretch>
              <a:fillRect/>
            </a:stretch>
          </p:blipFill>
          <p:spPr bwMode="auto">
            <a:xfrm>
              <a:off x="7772400" y="3962400"/>
              <a:ext cx="793750" cy="404813"/>
            </a:xfrm>
            <a:prstGeom prst="rect">
              <a:avLst/>
            </a:prstGeom>
            <a:noFill/>
            <a:ln w="9525">
              <a:noFill/>
              <a:miter lim="800000"/>
              <a:headEnd/>
              <a:tailEnd/>
            </a:ln>
          </p:spPr>
        </p:pic>
        <p:pic>
          <p:nvPicPr>
            <p:cNvPr id="21523" name="Picture 48"/>
            <p:cNvPicPr>
              <a:picLocks noChangeAspect="1" noChangeArrowheads="1"/>
            </p:cNvPicPr>
            <p:nvPr/>
          </p:nvPicPr>
          <p:blipFill>
            <a:blip r:embed="rId13" cstate="print"/>
            <a:srcRect/>
            <a:stretch>
              <a:fillRect/>
            </a:stretch>
          </p:blipFill>
          <p:spPr bwMode="auto">
            <a:xfrm>
              <a:off x="4495800" y="5105400"/>
              <a:ext cx="914400" cy="365125"/>
            </a:xfrm>
            <a:prstGeom prst="rect">
              <a:avLst/>
            </a:prstGeom>
            <a:noFill/>
            <a:ln w="9525">
              <a:noFill/>
              <a:miter lim="800000"/>
              <a:headEnd/>
              <a:tailEnd/>
            </a:ln>
          </p:spPr>
        </p:pic>
        <p:pic>
          <p:nvPicPr>
            <p:cNvPr id="21524" name="Picture 50"/>
            <p:cNvPicPr>
              <a:picLocks noChangeAspect="1" noChangeArrowheads="1"/>
            </p:cNvPicPr>
            <p:nvPr/>
          </p:nvPicPr>
          <p:blipFill>
            <a:blip r:embed="rId14" cstate="print"/>
            <a:srcRect/>
            <a:stretch>
              <a:fillRect/>
            </a:stretch>
          </p:blipFill>
          <p:spPr bwMode="auto">
            <a:xfrm>
              <a:off x="6629400" y="5029200"/>
              <a:ext cx="1063625" cy="484188"/>
            </a:xfrm>
            <a:prstGeom prst="rect">
              <a:avLst/>
            </a:prstGeom>
            <a:noFill/>
            <a:ln w="9525">
              <a:noFill/>
              <a:miter lim="800000"/>
              <a:headEnd/>
              <a:tailEnd/>
            </a:ln>
          </p:spPr>
        </p:pic>
        <p:pic>
          <p:nvPicPr>
            <p:cNvPr id="21525" name="Picture 4" descr="Click here to return to StorTech">
              <a:hlinkClick r:id="rId15"/>
            </p:cNvPr>
            <p:cNvPicPr>
              <a:picLocks noChangeAspect="1" noChangeArrowheads="1"/>
            </p:cNvPicPr>
            <p:nvPr/>
          </p:nvPicPr>
          <p:blipFill>
            <a:blip r:embed="rId16" cstate="print"/>
            <a:srcRect/>
            <a:stretch>
              <a:fillRect/>
            </a:stretch>
          </p:blipFill>
          <p:spPr bwMode="auto">
            <a:xfrm>
              <a:off x="1981200" y="3962400"/>
              <a:ext cx="744538" cy="381000"/>
            </a:xfrm>
            <a:prstGeom prst="rect">
              <a:avLst/>
            </a:prstGeom>
            <a:noFill/>
            <a:ln w="9525">
              <a:noFill/>
              <a:miter lim="800000"/>
              <a:headEnd/>
              <a:tailEnd/>
            </a:ln>
          </p:spPr>
        </p:pic>
        <p:grpSp>
          <p:nvGrpSpPr>
            <p:cNvPr id="4" name="Group 82"/>
            <p:cNvGrpSpPr>
              <a:grpSpLocks/>
            </p:cNvGrpSpPr>
            <p:nvPr/>
          </p:nvGrpSpPr>
          <p:grpSpPr bwMode="auto">
            <a:xfrm>
              <a:off x="1752600" y="2819400"/>
              <a:ext cx="6934200" cy="1443285"/>
              <a:chOff x="1858964" y="1828800"/>
              <a:chExt cx="6934200" cy="1443597"/>
            </a:xfrm>
          </p:grpSpPr>
          <p:sp>
            <p:nvSpPr>
              <p:cNvPr id="21533" name="Rectangle 22"/>
              <p:cNvSpPr>
                <a:spLocks noChangeArrowheads="1"/>
              </p:cNvSpPr>
              <p:nvPr/>
            </p:nvSpPr>
            <p:spPr bwMode="auto">
              <a:xfrm>
                <a:off x="1858964" y="1828800"/>
                <a:ext cx="6934200" cy="620713"/>
              </a:xfrm>
              <a:prstGeom prst="rect">
                <a:avLst/>
              </a:prstGeom>
              <a:noFill/>
              <a:ln w="9525">
                <a:solidFill>
                  <a:schemeClr val="tx1"/>
                </a:solidFill>
                <a:miter lim="800000"/>
                <a:headEnd/>
                <a:tailEnd/>
              </a:ln>
            </p:spPr>
            <p:txBody>
              <a:bodyPr wrap="none" anchor="ctr"/>
              <a:lstStyle/>
              <a:p>
                <a:endParaRPr lang="en-US">
                  <a:latin typeface="Calibri" pitchFamily="-111" charset="0"/>
                </a:endParaRPr>
              </a:p>
            </p:txBody>
          </p:sp>
          <p:pic>
            <p:nvPicPr>
              <p:cNvPr id="21534" name="Picture 26" descr="Hetzner Logo"/>
              <p:cNvPicPr>
                <a:picLocks noChangeAspect="1" noChangeArrowheads="1"/>
              </p:cNvPicPr>
              <p:nvPr/>
            </p:nvPicPr>
            <p:blipFill>
              <a:blip r:embed="rId17" cstate="print"/>
              <a:srcRect/>
              <a:stretch>
                <a:fillRect/>
              </a:stretch>
            </p:blipFill>
            <p:spPr bwMode="auto">
              <a:xfrm>
                <a:off x="7573964" y="1981233"/>
                <a:ext cx="1008063" cy="336550"/>
              </a:xfrm>
              <a:prstGeom prst="rect">
                <a:avLst/>
              </a:prstGeom>
              <a:noFill/>
              <a:ln w="9525">
                <a:noFill/>
                <a:miter lim="800000"/>
                <a:headEnd/>
                <a:tailEnd/>
              </a:ln>
            </p:spPr>
          </p:pic>
          <p:pic>
            <p:nvPicPr>
              <p:cNvPr id="21535" name="Picture 57"/>
              <p:cNvPicPr>
                <a:picLocks noChangeAspect="1" noChangeArrowheads="1"/>
              </p:cNvPicPr>
              <p:nvPr/>
            </p:nvPicPr>
            <p:blipFill>
              <a:blip r:embed="rId18" cstate="print"/>
              <a:srcRect/>
              <a:stretch>
                <a:fillRect/>
              </a:stretch>
            </p:blipFill>
            <p:spPr bwMode="auto">
              <a:xfrm>
                <a:off x="4983164" y="1981233"/>
                <a:ext cx="1000132" cy="392837"/>
              </a:xfrm>
              <a:prstGeom prst="rect">
                <a:avLst/>
              </a:prstGeom>
              <a:noFill/>
              <a:ln w="9525">
                <a:noFill/>
                <a:miter lim="800000"/>
                <a:headEnd/>
                <a:tailEnd/>
              </a:ln>
            </p:spPr>
          </p:pic>
          <p:pic>
            <p:nvPicPr>
              <p:cNvPr id="21536" name="Picture 12"/>
              <p:cNvPicPr>
                <a:picLocks noChangeAspect="1" noChangeArrowheads="1"/>
              </p:cNvPicPr>
              <p:nvPr/>
            </p:nvPicPr>
            <p:blipFill>
              <a:blip r:embed="rId19" cstate="print"/>
              <a:srcRect/>
              <a:stretch>
                <a:fillRect/>
              </a:stretch>
            </p:blipFill>
            <p:spPr bwMode="auto">
              <a:xfrm>
                <a:off x="2697164" y="1905016"/>
                <a:ext cx="1089610" cy="438152"/>
              </a:xfrm>
              <a:prstGeom prst="rect">
                <a:avLst/>
              </a:prstGeom>
              <a:noFill/>
              <a:ln w="9525">
                <a:noFill/>
                <a:miter lim="800000"/>
                <a:headEnd/>
                <a:tailEnd/>
              </a:ln>
            </p:spPr>
          </p:pic>
          <p:pic>
            <p:nvPicPr>
              <p:cNvPr id="21537" name="Picture 2" descr="http://www.innbeijing.org/credits.htm">
                <a:hlinkClick r:id="rId20"/>
              </p:cNvPr>
              <p:cNvPicPr>
                <a:picLocks noChangeAspect="1" noChangeArrowheads="1"/>
              </p:cNvPicPr>
              <p:nvPr/>
            </p:nvPicPr>
            <p:blipFill>
              <a:blip r:embed="rId21" cstate="print"/>
              <a:srcRect/>
              <a:stretch>
                <a:fillRect/>
              </a:stretch>
            </p:blipFill>
            <p:spPr bwMode="auto">
              <a:xfrm>
                <a:off x="5059364" y="2972047"/>
                <a:ext cx="1524000" cy="300350"/>
              </a:xfrm>
              <a:prstGeom prst="rect">
                <a:avLst/>
              </a:prstGeom>
              <a:noFill/>
              <a:ln w="9525">
                <a:noFill/>
                <a:miter lim="800000"/>
                <a:headEnd/>
                <a:tailEnd/>
              </a:ln>
            </p:spPr>
          </p:pic>
        </p:grpSp>
        <p:pic>
          <p:nvPicPr>
            <p:cNvPr id="21527" name="Picture 9" descr="Vodacom"/>
            <p:cNvPicPr>
              <a:picLocks noChangeAspect="1" noChangeArrowheads="1"/>
            </p:cNvPicPr>
            <p:nvPr/>
          </p:nvPicPr>
          <p:blipFill>
            <a:blip r:embed="rId3" cstate="print"/>
            <a:srcRect/>
            <a:stretch>
              <a:fillRect/>
            </a:stretch>
          </p:blipFill>
          <p:spPr bwMode="auto">
            <a:xfrm>
              <a:off x="2209800" y="5029200"/>
              <a:ext cx="1066800" cy="439738"/>
            </a:xfrm>
            <a:prstGeom prst="rect">
              <a:avLst/>
            </a:prstGeom>
            <a:noFill/>
            <a:ln w="9525">
              <a:noFill/>
              <a:miter lim="800000"/>
              <a:headEnd/>
              <a:tailEnd/>
            </a:ln>
          </p:spPr>
        </p:pic>
        <p:pic>
          <p:nvPicPr>
            <p:cNvPr id="21528" name="Picture 25" descr="Nashua Mobile Home">
              <a:hlinkClick r:id="rId22"/>
            </p:cNvPr>
            <p:cNvPicPr>
              <a:picLocks noChangeAspect="1" noChangeArrowheads="1"/>
            </p:cNvPicPr>
            <p:nvPr/>
          </p:nvPicPr>
          <p:blipFill>
            <a:blip r:embed="rId23" cstate="print"/>
            <a:srcRect/>
            <a:stretch>
              <a:fillRect/>
            </a:stretch>
          </p:blipFill>
          <p:spPr bwMode="auto">
            <a:xfrm>
              <a:off x="4267200" y="2209800"/>
              <a:ext cx="1014413" cy="276225"/>
            </a:xfrm>
            <a:prstGeom prst="rect">
              <a:avLst/>
            </a:prstGeom>
            <a:noFill/>
            <a:ln w="9525">
              <a:noFill/>
              <a:miter lim="800000"/>
              <a:headEnd/>
              <a:tailEnd/>
            </a:ln>
          </p:spPr>
        </p:pic>
        <p:pic>
          <p:nvPicPr>
            <p:cNvPr id="21529" name="Picture 54" descr="BT"/>
            <p:cNvPicPr>
              <a:picLocks noChangeAspect="1" noChangeArrowheads="1"/>
            </p:cNvPicPr>
            <p:nvPr/>
          </p:nvPicPr>
          <p:blipFill>
            <a:blip r:embed="rId24" cstate="print"/>
            <a:srcRect/>
            <a:stretch>
              <a:fillRect/>
            </a:stretch>
          </p:blipFill>
          <p:spPr bwMode="auto">
            <a:xfrm>
              <a:off x="4876800" y="3505200"/>
              <a:ext cx="676275" cy="304800"/>
            </a:xfrm>
            <a:prstGeom prst="rect">
              <a:avLst/>
            </a:prstGeom>
            <a:noFill/>
            <a:ln w="9525">
              <a:noFill/>
              <a:miter lim="800000"/>
              <a:headEnd/>
              <a:tailEnd/>
            </a:ln>
          </p:spPr>
        </p:pic>
        <p:pic>
          <p:nvPicPr>
            <p:cNvPr id="21530" name="Picture 24"/>
            <p:cNvPicPr>
              <a:picLocks noChangeAspect="1" noChangeArrowheads="1"/>
            </p:cNvPicPr>
            <p:nvPr/>
          </p:nvPicPr>
          <p:blipFill>
            <a:blip r:embed="rId25" cstate="print"/>
            <a:srcRect/>
            <a:stretch>
              <a:fillRect/>
            </a:stretch>
          </p:blipFill>
          <p:spPr bwMode="auto">
            <a:xfrm>
              <a:off x="2362200" y="2286000"/>
              <a:ext cx="771525" cy="238125"/>
            </a:xfrm>
            <a:prstGeom prst="rect">
              <a:avLst/>
            </a:prstGeom>
            <a:noFill/>
            <a:ln w="9525">
              <a:noFill/>
              <a:miter lim="800000"/>
              <a:headEnd/>
              <a:tailEnd/>
            </a:ln>
          </p:spPr>
        </p:pic>
        <p:pic>
          <p:nvPicPr>
            <p:cNvPr id="21531" name="Picture 19"/>
            <p:cNvPicPr>
              <a:picLocks noChangeAspect="1" noChangeArrowheads="1"/>
            </p:cNvPicPr>
            <p:nvPr/>
          </p:nvPicPr>
          <p:blipFill>
            <a:blip r:embed="rId26" cstate="print"/>
            <a:srcRect/>
            <a:stretch>
              <a:fillRect/>
            </a:stretch>
          </p:blipFill>
          <p:spPr bwMode="auto">
            <a:xfrm>
              <a:off x="5791200" y="2057400"/>
              <a:ext cx="633413" cy="468313"/>
            </a:xfrm>
            <a:prstGeom prst="rect">
              <a:avLst/>
            </a:prstGeom>
            <a:noFill/>
            <a:ln w="9525">
              <a:noFill/>
              <a:miter lim="800000"/>
              <a:headEnd/>
              <a:tailEnd/>
            </a:ln>
          </p:spPr>
        </p:pic>
        <p:pic>
          <p:nvPicPr>
            <p:cNvPr id="21532" name="Picture 2" descr="http://www.cellc.co.za/images/nav/logo.gif">
              <a:hlinkClick r:id="rId27"/>
            </p:cNvPr>
            <p:cNvPicPr>
              <a:picLocks noChangeAspect="1" noChangeArrowheads="1"/>
            </p:cNvPicPr>
            <p:nvPr/>
          </p:nvPicPr>
          <p:blipFill>
            <a:blip r:embed="rId28" cstate="print"/>
            <a:srcRect/>
            <a:stretch>
              <a:fillRect/>
            </a:stretch>
          </p:blipFill>
          <p:spPr bwMode="auto">
            <a:xfrm>
              <a:off x="6828611" y="2009986"/>
              <a:ext cx="590550" cy="533400"/>
            </a:xfrm>
            <a:prstGeom prst="rect">
              <a:avLst/>
            </a:prstGeom>
            <a:noFill/>
            <a:ln w="9525">
              <a:noFill/>
              <a:miter lim="800000"/>
              <a:headEnd/>
              <a:tailEnd/>
            </a:ln>
          </p:spPr>
        </p:pic>
      </p:grpSp>
      <p:sp>
        <p:nvSpPr>
          <p:cNvPr id="21508" name="Rectangle 172"/>
          <p:cNvSpPr>
            <a:spLocks noChangeArrowheads="1"/>
          </p:cNvSpPr>
          <p:nvPr/>
        </p:nvSpPr>
        <p:spPr bwMode="auto">
          <a:xfrm>
            <a:off x="1735138" y="2779713"/>
            <a:ext cx="6934200" cy="620712"/>
          </a:xfrm>
          <a:prstGeom prst="rect">
            <a:avLst/>
          </a:prstGeom>
          <a:noFill/>
          <a:ln w="9525">
            <a:solidFill>
              <a:schemeClr val="bg1"/>
            </a:solidFill>
            <a:miter lim="800000"/>
            <a:headEnd/>
            <a:tailEnd/>
          </a:ln>
        </p:spPr>
        <p:txBody>
          <a:bodyPr wrap="none" anchor="ctr"/>
          <a:lstStyle/>
          <a:p>
            <a:endParaRPr lang="en-US">
              <a:latin typeface="Calibri" pitchFamily="-111"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B Powerpoint-4"/>
          <p:cNvPicPr>
            <a:picLocks noChangeAspect="1" noChangeArrowheads="1"/>
          </p:cNvPicPr>
          <p:nvPr/>
        </p:nvPicPr>
        <p:blipFill>
          <a:blip r:embed="rId4" cstate="print"/>
          <a:srcRect/>
          <a:stretch>
            <a:fillRect/>
          </a:stretch>
        </p:blipFill>
        <p:spPr bwMode="auto">
          <a:xfrm>
            <a:off x="0" y="0"/>
            <a:ext cx="9144000" cy="6854825"/>
          </a:xfrm>
          <a:prstGeom prst="rect">
            <a:avLst/>
          </a:prstGeom>
          <a:noFill/>
          <a:ln w="9525">
            <a:noFill/>
            <a:miter lim="800000"/>
            <a:headEnd/>
            <a:tailEnd/>
          </a:ln>
        </p:spPr>
      </p:pic>
      <p:sp>
        <p:nvSpPr>
          <p:cNvPr id="11267" name="Text Box 3"/>
          <p:cNvSpPr txBox="1">
            <a:spLocks noChangeArrowheads="1"/>
          </p:cNvSpPr>
          <p:nvPr/>
        </p:nvSpPr>
        <p:spPr bwMode="auto">
          <a:xfrm>
            <a:off x="914400" y="990600"/>
            <a:ext cx="6629400" cy="784830"/>
          </a:xfrm>
          <a:prstGeom prst="rect">
            <a:avLst/>
          </a:prstGeom>
          <a:noFill/>
          <a:ln w="9525">
            <a:noFill/>
            <a:miter lim="800000"/>
            <a:headEnd/>
            <a:tailEnd/>
          </a:ln>
        </p:spPr>
        <p:txBody>
          <a:bodyPr>
            <a:spAutoFit/>
          </a:bodyPr>
          <a:lstStyle/>
          <a:p>
            <a:endParaRPr lang="en-US">
              <a:latin typeface="Arial" pitchFamily="34" charset="0"/>
              <a:cs typeface="Arial" pitchFamily="34" charset="0"/>
            </a:endParaRPr>
          </a:p>
          <a:p>
            <a:pPr>
              <a:spcBef>
                <a:spcPct val="50000"/>
              </a:spcBef>
            </a:pPr>
            <a:endParaRPr lang="en-US">
              <a:latin typeface="Arial" pitchFamily="34" charset="0"/>
              <a:cs typeface="Arial" pitchFamily="34" charset="0"/>
            </a:endParaRPr>
          </a:p>
        </p:txBody>
      </p:sp>
      <p:sp>
        <p:nvSpPr>
          <p:cNvPr id="11268" name="Text Box 4"/>
          <p:cNvSpPr txBox="1">
            <a:spLocks noChangeArrowheads="1"/>
          </p:cNvSpPr>
          <p:nvPr/>
        </p:nvSpPr>
        <p:spPr bwMode="auto">
          <a:xfrm>
            <a:off x="990600" y="838200"/>
            <a:ext cx="6019800" cy="784830"/>
          </a:xfrm>
          <a:prstGeom prst="rect">
            <a:avLst/>
          </a:prstGeom>
          <a:noFill/>
          <a:ln w="9525">
            <a:noFill/>
            <a:miter lim="800000"/>
            <a:headEnd/>
            <a:tailEnd/>
          </a:ln>
        </p:spPr>
        <p:txBody>
          <a:bodyPr>
            <a:spAutoFit/>
          </a:bodyPr>
          <a:lstStyle/>
          <a:p>
            <a:endParaRPr lang="en-US">
              <a:latin typeface="Arial" pitchFamily="34" charset="0"/>
              <a:cs typeface="Arial" pitchFamily="34" charset="0"/>
            </a:endParaRPr>
          </a:p>
          <a:p>
            <a:pPr>
              <a:spcBef>
                <a:spcPct val="50000"/>
              </a:spcBef>
            </a:pPr>
            <a:endParaRPr lang="en-US">
              <a:latin typeface="Arial" pitchFamily="34" charset="0"/>
              <a:cs typeface="Arial" pitchFamily="34" charset="0"/>
            </a:endParaRPr>
          </a:p>
        </p:txBody>
      </p:sp>
      <p:sp>
        <p:nvSpPr>
          <p:cNvPr id="11269" name="TextBox 5"/>
          <p:cNvSpPr txBox="1">
            <a:spLocks noChangeArrowheads="1"/>
          </p:cNvSpPr>
          <p:nvPr/>
        </p:nvSpPr>
        <p:spPr bwMode="auto">
          <a:xfrm>
            <a:off x="5572132" y="71438"/>
            <a:ext cx="3495668" cy="400110"/>
          </a:xfrm>
          <a:prstGeom prst="rect">
            <a:avLst/>
          </a:prstGeom>
          <a:solidFill>
            <a:srgbClr val="002060"/>
          </a:solidFill>
          <a:ln w="9525">
            <a:noFill/>
            <a:miter lim="800000"/>
            <a:headEnd/>
            <a:tailEnd/>
          </a:ln>
        </p:spPr>
        <p:txBody>
          <a:bodyPr wrap="square">
            <a:spAutoFit/>
          </a:bodyPr>
          <a:lstStyle/>
          <a:p>
            <a:pPr algn="ctr"/>
            <a:r>
              <a:rPr lang="en-US" sz="2000" b="1" dirty="0" smtClean="0">
                <a:solidFill>
                  <a:schemeClr val="bg1"/>
                </a:solidFill>
                <a:latin typeface="Arial" pitchFamily="34" charset="0"/>
                <a:cs typeface="Arial" pitchFamily="34" charset="0"/>
              </a:rPr>
              <a:t>BEYOND MOBILE</a:t>
            </a:r>
            <a:endParaRPr lang="en-US" sz="2000" b="1" dirty="0">
              <a:solidFill>
                <a:schemeClr val="bg1"/>
              </a:solidFill>
              <a:latin typeface="Arial" pitchFamily="34" charset="0"/>
              <a:cs typeface="Arial" pitchFamily="34" charset="0"/>
            </a:endParaRPr>
          </a:p>
        </p:txBody>
      </p:sp>
      <p:grpSp>
        <p:nvGrpSpPr>
          <p:cNvPr id="2" name="Group 6"/>
          <p:cNvGrpSpPr>
            <a:grpSpLocks/>
          </p:cNvGrpSpPr>
          <p:nvPr/>
        </p:nvGrpSpPr>
        <p:grpSpPr bwMode="auto">
          <a:xfrm>
            <a:off x="285751" y="677221"/>
            <a:ext cx="7072331" cy="5895051"/>
            <a:chOff x="0" y="1676400"/>
            <a:chExt cx="6800850" cy="4248150"/>
          </a:xfrm>
        </p:grpSpPr>
        <p:sp>
          <p:nvSpPr>
            <p:cNvPr id="8" name="Arc 3"/>
            <p:cNvSpPr>
              <a:spLocks/>
            </p:cNvSpPr>
            <p:nvPr/>
          </p:nvSpPr>
          <p:spPr bwMode="auto">
            <a:xfrm>
              <a:off x="609396" y="3810000"/>
              <a:ext cx="4582651" cy="1570037"/>
            </a:xfrm>
            <a:custGeom>
              <a:avLst/>
              <a:gdLst>
                <a:gd name="G0" fmla="+- 18977 0 0"/>
                <a:gd name="G1" fmla="+- 0 0 0"/>
                <a:gd name="G2" fmla="+- 21600 0 0"/>
                <a:gd name="T0" fmla="*/ 38001 w 38001"/>
                <a:gd name="T1" fmla="*/ 10230 h 21600"/>
                <a:gd name="T2" fmla="*/ 0 w 38001"/>
                <a:gd name="T3" fmla="*/ 10317 h 21600"/>
                <a:gd name="T4" fmla="*/ 18977 w 38001"/>
                <a:gd name="T5" fmla="*/ 0 h 21600"/>
              </a:gdLst>
              <a:ahLst/>
              <a:cxnLst>
                <a:cxn ang="0">
                  <a:pos x="T0" y="T1"/>
                </a:cxn>
                <a:cxn ang="0">
                  <a:pos x="T2" y="T3"/>
                </a:cxn>
                <a:cxn ang="0">
                  <a:pos x="T4" y="T5"/>
                </a:cxn>
              </a:cxnLst>
              <a:rect l="0" t="0" r="r" b="b"/>
              <a:pathLst>
                <a:path w="38001" h="21600" fill="none" extrusionOk="0">
                  <a:moveTo>
                    <a:pt x="38000" y="10229"/>
                  </a:moveTo>
                  <a:cubicBezTo>
                    <a:pt x="34235" y="17232"/>
                    <a:pt x="26927" y="21599"/>
                    <a:pt x="18977" y="21600"/>
                  </a:cubicBezTo>
                  <a:cubicBezTo>
                    <a:pt x="11061" y="21600"/>
                    <a:pt x="3780" y="17270"/>
                    <a:pt x="0" y="10316"/>
                  </a:cubicBezTo>
                </a:path>
                <a:path w="38001" h="21600" stroke="0" extrusionOk="0">
                  <a:moveTo>
                    <a:pt x="38000" y="10229"/>
                  </a:moveTo>
                  <a:cubicBezTo>
                    <a:pt x="34235" y="17232"/>
                    <a:pt x="26927" y="21599"/>
                    <a:pt x="18977" y="21600"/>
                  </a:cubicBezTo>
                  <a:cubicBezTo>
                    <a:pt x="11061" y="21600"/>
                    <a:pt x="3780" y="17270"/>
                    <a:pt x="0" y="10316"/>
                  </a:cubicBezTo>
                  <a:lnTo>
                    <a:pt x="18977" y="0"/>
                  </a:lnTo>
                  <a:close/>
                </a:path>
              </a:pathLst>
            </a:custGeom>
            <a:gradFill rotWithShape="1">
              <a:gsLst>
                <a:gs pos="0">
                  <a:schemeClr val="accent1"/>
                </a:gs>
                <a:gs pos="50000">
                  <a:schemeClr val="bg1"/>
                </a:gs>
                <a:gs pos="100000">
                  <a:schemeClr val="accent1"/>
                </a:gs>
              </a:gsLst>
              <a:lin ang="5400000" scaled="1"/>
            </a:gradFill>
            <a:ln w="9525" algn="ctr">
              <a:solidFill>
                <a:schemeClr val="tx1"/>
              </a:solidFill>
              <a:round/>
              <a:headEnd/>
              <a:tailEnd/>
            </a:ln>
            <a:effectLst/>
          </p:spPr>
          <p:txBody>
            <a:bodyPr wrap="none" anchor="ctr"/>
            <a:lstStyle/>
            <a:p>
              <a:pPr>
                <a:defRPr/>
              </a:pPr>
              <a:endParaRPr lang="en-US">
                <a:latin typeface="Arial" pitchFamily="34" charset="0"/>
                <a:cs typeface="Arial" pitchFamily="34" charset="0"/>
              </a:endParaRPr>
            </a:p>
          </p:txBody>
        </p:sp>
        <p:sp>
          <p:nvSpPr>
            <p:cNvPr id="9" name="Arc 4"/>
            <p:cNvSpPr>
              <a:spLocks/>
            </p:cNvSpPr>
            <p:nvPr/>
          </p:nvSpPr>
          <p:spPr bwMode="auto">
            <a:xfrm>
              <a:off x="2895600" y="2286000"/>
              <a:ext cx="2609850" cy="2314575"/>
            </a:xfrm>
            <a:custGeom>
              <a:avLst/>
              <a:gdLst>
                <a:gd name="T0" fmla="*/ 0 w 21645"/>
                <a:gd name="T1" fmla="*/ 0 h 31863"/>
                <a:gd name="T2" fmla="*/ 2147483647 w 21645"/>
                <a:gd name="T3" fmla="*/ 2147483647 h 31863"/>
                <a:gd name="T4" fmla="*/ 2147483647 w 21645"/>
                <a:gd name="T5" fmla="*/ 2147483647 h 31863"/>
                <a:gd name="T6" fmla="*/ 0 60000 65536"/>
                <a:gd name="T7" fmla="*/ 0 60000 65536"/>
                <a:gd name="T8" fmla="*/ 0 60000 65536"/>
                <a:gd name="T9" fmla="*/ 0 w 21645"/>
                <a:gd name="T10" fmla="*/ 0 h 31863"/>
                <a:gd name="T11" fmla="*/ 21645 w 21645"/>
                <a:gd name="T12" fmla="*/ 31863 h 31863"/>
              </a:gdLst>
              <a:ahLst/>
              <a:cxnLst>
                <a:cxn ang="T6">
                  <a:pos x="T0" y="T1"/>
                </a:cxn>
                <a:cxn ang="T7">
                  <a:pos x="T2" y="T3"/>
                </a:cxn>
                <a:cxn ang="T8">
                  <a:pos x="T4" y="T5"/>
                </a:cxn>
              </a:cxnLst>
              <a:rect l="T9" t="T10" r="T11" b="T12"/>
              <a:pathLst>
                <a:path w="21645" h="31863" fill="none" extrusionOk="0">
                  <a:moveTo>
                    <a:pt x="0" y="0"/>
                  </a:moveTo>
                  <a:cubicBezTo>
                    <a:pt x="15" y="0"/>
                    <a:pt x="30" y="-1"/>
                    <a:pt x="45" y="0"/>
                  </a:cubicBezTo>
                  <a:cubicBezTo>
                    <a:pt x="11974" y="0"/>
                    <a:pt x="21645" y="9670"/>
                    <a:pt x="21645" y="21600"/>
                  </a:cubicBezTo>
                  <a:cubicBezTo>
                    <a:pt x="21645" y="25183"/>
                    <a:pt x="20753" y="28710"/>
                    <a:pt x="19051" y="31863"/>
                  </a:cubicBezTo>
                </a:path>
                <a:path w="21645" h="31863" stroke="0" extrusionOk="0">
                  <a:moveTo>
                    <a:pt x="0" y="0"/>
                  </a:moveTo>
                  <a:cubicBezTo>
                    <a:pt x="15" y="0"/>
                    <a:pt x="30" y="-1"/>
                    <a:pt x="45" y="0"/>
                  </a:cubicBezTo>
                  <a:cubicBezTo>
                    <a:pt x="11974" y="0"/>
                    <a:pt x="21645" y="9670"/>
                    <a:pt x="21645" y="21600"/>
                  </a:cubicBezTo>
                  <a:cubicBezTo>
                    <a:pt x="21645" y="25183"/>
                    <a:pt x="20753" y="28710"/>
                    <a:pt x="19051" y="31863"/>
                  </a:cubicBezTo>
                  <a:lnTo>
                    <a:pt x="45" y="21600"/>
                  </a:lnTo>
                  <a:close/>
                </a:path>
              </a:pathLst>
            </a:custGeom>
            <a:gradFill rotWithShape="1">
              <a:gsLst>
                <a:gs pos="0">
                  <a:srgbClr val="92D050"/>
                </a:gs>
                <a:gs pos="100000">
                  <a:srgbClr val="71702E"/>
                </a:gs>
              </a:gsLst>
              <a:lin ang="18900000" scaled="1"/>
            </a:gradFill>
            <a:ln w="9525" algn="ctr">
              <a:solidFill>
                <a:schemeClr val="bg1"/>
              </a:solidFill>
              <a:round/>
              <a:headEnd/>
              <a:tailEnd/>
            </a:ln>
          </p:spPr>
          <p:txBody>
            <a:bodyPr wrap="none" lIns="0" tIns="0" rIns="0" bIns="0" anchor="ctr"/>
            <a:lstStyle/>
            <a:p>
              <a:endParaRPr lang="en-US">
                <a:latin typeface="Arial" pitchFamily="34" charset="0"/>
                <a:cs typeface="Arial" pitchFamily="34" charset="0"/>
              </a:endParaRPr>
            </a:p>
          </p:txBody>
        </p:sp>
        <p:sp>
          <p:nvSpPr>
            <p:cNvPr id="10" name="Arc 5"/>
            <p:cNvSpPr>
              <a:spLocks/>
            </p:cNvSpPr>
            <p:nvPr/>
          </p:nvSpPr>
          <p:spPr bwMode="auto">
            <a:xfrm>
              <a:off x="305510" y="2286000"/>
              <a:ext cx="2608212" cy="2320925"/>
            </a:xfrm>
            <a:custGeom>
              <a:avLst/>
              <a:gdLst>
                <a:gd name="G0" fmla="+- 21600 0 0"/>
                <a:gd name="G1" fmla="+- 21600 0 0"/>
                <a:gd name="G2" fmla="+- 21600 0 0"/>
                <a:gd name="T0" fmla="*/ 2647 w 21630"/>
                <a:gd name="T1" fmla="*/ 31960 h 31960"/>
                <a:gd name="T2" fmla="*/ 21630 w 21630"/>
                <a:gd name="T3" fmla="*/ 0 h 31960"/>
                <a:gd name="T4" fmla="*/ 21600 w 21630"/>
                <a:gd name="T5" fmla="*/ 21600 h 31960"/>
              </a:gdLst>
              <a:ahLst/>
              <a:cxnLst>
                <a:cxn ang="0">
                  <a:pos x="T0" y="T1"/>
                </a:cxn>
                <a:cxn ang="0">
                  <a:pos x="T2" y="T3"/>
                </a:cxn>
                <a:cxn ang="0">
                  <a:pos x="T4" y="T5"/>
                </a:cxn>
              </a:cxnLst>
              <a:rect l="0" t="0" r="r" b="b"/>
              <a:pathLst>
                <a:path w="21630" h="31960" fill="none" extrusionOk="0">
                  <a:moveTo>
                    <a:pt x="2646" y="31960"/>
                  </a:moveTo>
                  <a:cubicBezTo>
                    <a:pt x="910" y="28783"/>
                    <a:pt x="0" y="25220"/>
                    <a:pt x="0" y="21600"/>
                  </a:cubicBezTo>
                  <a:cubicBezTo>
                    <a:pt x="0" y="9670"/>
                    <a:pt x="9670" y="0"/>
                    <a:pt x="21600" y="0"/>
                  </a:cubicBezTo>
                  <a:cubicBezTo>
                    <a:pt x="21609" y="-1"/>
                    <a:pt x="21619" y="0"/>
                    <a:pt x="21629" y="0"/>
                  </a:cubicBezTo>
                </a:path>
                <a:path w="21630" h="31960" stroke="0" extrusionOk="0">
                  <a:moveTo>
                    <a:pt x="2646" y="31960"/>
                  </a:moveTo>
                  <a:cubicBezTo>
                    <a:pt x="910" y="28783"/>
                    <a:pt x="0" y="25220"/>
                    <a:pt x="0" y="21600"/>
                  </a:cubicBezTo>
                  <a:cubicBezTo>
                    <a:pt x="0" y="9670"/>
                    <a:pt x="9670" y="0"/>
                    <a:pt x="21600" y="0"/>
                  </a:cubicBezTo>
                  <a:cubicBezTo>
                    <a:pt x="21609" y="-1"/>
                    <a:pt x="21619" y="0"/>
                    <a:pt x="21629" y="0"/>
                  </a:cubicBezTo>
                  <a:lnTo>
                    <a:pt x="21600" y="21600"/>
                  </a:lnTo>
                  <a:close/>
                </a:path>
              </a:pathLst>
            </a:custGeom>
            <a:gradFill rotWithShape="1">
              <a:gsLst>
                <a:gs pos="0">
                  <a:srgbClr val="FF6600"/>
                </a:gs>
                <a:gs pos="50000">
                  <a:schemeClr val="bg1"/>
                </a:gs>
                <a:gs pos="100000">
                  <a:srgbClr val="FF6600"/>
                </a:gs>
              </a:gsLst>
              <a:lin ang="5400000" scaled="1"/>
            </a:gradFill>
            <a:ln w="9525" algn="ctr">
              <a:solidFill>
                <a:schemeClr val="tx1"/>
              </a:solidFill>
              <a:round/>
              <a:headEnd/>
              <a:tailEnd/>
            </a:ln>
            <a:effectLst/>
          </p:spPr>
          <p:txBody>
            <a:bodyPr wrap="none" anchor="ctr"/>
            <a:lstStyle/>
            <a:p>
              <a:pPr>
                <a:defRPr/>
              </a:pPr>
              <a:endParaRPr lang="en-US">
                <a:latin typeface="Arial" pitchFamily="34" charset="0"/>
                <a:cs typeface="Arial" pitchFamily="34" charset="0"/>
              </a:endParaRPr>
            </a:p>
          </p:txBody>
        </p:sp>
        <p:sp>
          <p:nvSpPr>
            <p:cNvPr id="11" name="Rectangle 6"/>
            <p:cNvSpPr>
              <a:spLocks noChangeArrowheads="1"/>
            </p:cNvSpPr>
            <p:nvPr/>
          </p:nvSpPr>
          <p:spPr bwMode="auto">
            <a:xfrm>
              <a:off x="1143000" y="3124200"/>
              <a:ext cx="1085850" cy="458788"/>
            </a:xfrm>
            <a:prstGeom prst="rect">
              <a:avLst/>
            </a:prstGeom>
            <a:noFill/>
            <a:ln w="9525" algn="ctr">
              <a:noFill/>
              <a:miter lim="800000"/>
              <a:headEnd/>
              <a:tailEnd/>
            </a:ln>
          </p:spPr>
          <p:txBody>
            <a:bodyPr wrap="none" lIns="0" tIns="0" rIns="0" bIns="0" anchor="ctr"/>
            <a:lstStyle/>
            <a:p>
              <a:pPr>
                <a:lnSpc>
                  <a:spcPct val="110000"/>
                </a:lnSpc>
                <a:spcBef>
                  <a:spcPct val="10000"/>
                </a:spcBef>
                <a:spcAft>
                  <a:spcPct val="10000"/>
                </a:spcAft>
                <a:buClr>
                  <a:srgbClr val="B2B2B2"/>
                </a:buClr>
                <a:buSzPct val="80000"/>
                <a:buFont typeface="Wingdings 3" pitchFamily="18" charset="2"/>
                <a:buNone/>
              </a:pPr>
              <a:r>
                <a:rPr lang="en-US" sz="1600" b="1" dirty="0">
                  <a:latin typeface="Arial" pitchFamily="34" charset="0"/>
                  <a:cs typeface="Arial" pitchFamily="34" charset="0"/>
                </a:rPr>
                <a:t>Any device</a:t>
              </a:r>
            </a:p>
          </p:txBody>
        </p:sp>
        <p:sp>
          <p:nvSpPr>
            <p:cNvPr id="12" name="Rectangle 7"/>
            <p:cNvSpPr>
              <a:spLocks noChangeArrowheads="1"/>
            </p:cNvSpPr>
            <p:nvPr/>
          </p:nvSpPr>
          <p:spPr bwMode="auto">
            <a:xfrm>
              <a:off x="3429000" y="3048000"/>
              <a:ext cx="1085850" cy="458788"/>
            </a:xfrm>
            <a:prstGeom prst="rect">
              <a:avLst/>
            </a:prstGeom>
            <a:noFill/>
            <a:ln w="9525" algn="ctr">
              <a:noFill/>
              <a:miter lim="800000"/>
              <a:headEnd/>
              <a:tailEnd/>
            </a:ln>
          </p:spPr>
          <p:txBody>
            <a:bodyPr wrap="none" lIns="0" tIns="0" rIns="0" bIns="0" anchor="ctr"/>
            <a:lstStyle/>
            <a:p>
              <a:pPr>
                <a:lnSpc>
                  <a:spcPct val="110000"/>
                </a:lnSpc>
                <a:spcBef>
                  <a:spcPct val="10000"/>
                </a:spcBef>
                <a:spcAft>
                  <a:spcPct val="10000"/>
                </a:spcAft>
                <a:buClr>
                  <a:srgbClr val="B2B2B2"/>
                </a:buClr>
                <a:buSzPct val="80000"/>
                <a:buFont typeface="Wingdings 3" pitchFamily="18" charset="2"/>
                <a:buNone/>
              </a:pPr>
              <a:r>
                <a:rPr lang="en-US" sz="1600" b="1" dirty="0">
                  <a:latin typeface="Arial" pitchFamily="34" charset="0"/>
                  <a:cs typeface="Arial" pitchFamily="34" charset="0"/>
                </a:rPr>
                <a:t>Any application</a:t>
              </a:r>
            </a:p>
          </p:txBody>
        </p:sp>
        <p:sp>
          <p:nvSpPr>
            <p:cNvPr id="13" name="Rectangle 8"/>
            <p:cNvSpPr>
              <a:spLocks noChangeArrowheads="1"/>
            </p:cNvSpPr>
            <p:nvPr/>
          </p:nvSpPr>
          <p:spPr bwMode="auto">
            <a:xfrm>
              <a:off x="2286000" y="4343400"/>
              <a:ext cx="1085850" cy="392113"/>
            </a:xfrm>
            <a:prstGeom prst="rect">
              <a:avLst/>
            </a:prstGeom>
            <a:noFill/>
            <a:ln w="9525" algn="ctr">
              <a:noFill/>
              <a:miter lim="800000"/>
              <a:headEnd/>
              <a:tailEnd/>
            </a:ln>
          </p:spPr>
          <p:txBody>
            <a:bodyPr wrap="none" lIns="0" tIns="0" rIns="0" bIns="0" anchor="ctr"/>
            <a:lstStyle/>
            <a:p>
              <a:pPr>
                <a:lnSpc>
                  <a:spcPct val="110000"/>
                </a:lnSpc>
                <a:spcBef>
                  <a:spcPct val="10000"/>
                </a:spcBef>
                <a:spcAft>
                  <a:spcPct val="10000"/>
                </a:spcAft>
                <a:buClr>
                  <a:srgbClr val="B2B2B2"/>
                </a:buClr>
                <a:buSzPct val="80000"/>
                <a:buFont typeface="Wingdings 3" pitchFamily="18" charset="2"/>
                <a:buNone/>
              </a:pPr>
              <a:r>
                <a:rPr lang="en-US" sz="1600" b="1">
                  <a:latin typeface="Arial" pitchFamily="34" charset="0"/>
                  <a:cs typeface="Arial" pitchFamily="34" charset="0"/>
                </a:rPr>
                <a:t>Anywhere</a:t>
              </a:r>
            </a:p>
          </p:txBody>
        </p:sp>
        <p:sp>
          <p:nvSpPr>
            <p:cNvPr id="14" name="Oval 9"/>
            <p:cNvSpPr>
              <a:spLocks noChangeArrowheads="1"/>
            </p:cNvSpPr>
            <p:nvPr/>
          </p:nvSpPr>
          <p:spPr bwMode="auto">
            <a:xfrm>
              <a:off x="838200" y="4800600"/>
              <a:ext cx="871538" cy="522288"/>
            </a:xfrm>
            <a:prstGeom prst="ellipse">
              <a:avLst/>
            </a:prstGeom>
            <a:blipFill dpi="0" rotWithShape="1">
              <a:blip r:embed="rId5" cstate="print"/>
              <a:srcRect/>
              <a:stretch>
                <a:fillRect b="-6190"/>
              </a:stretch>
            </a:blipFill>
            <a:ln w="9525" algn="ctr">
              <a:solidFill>
                <a:srgbClr val="6688B7"/>
              </a:solidFill>
              <a:round/>
              <a:headEnd/>
              <a:tailEnd/>
            </a:ln>
            <a:effectLst/>
          </p:spPr>
          <p:txBody>
            <a:bodyPr wrap="none" lIns="0" tIns="0" rIns="0" bIns="0" anchor="ctr"/>
            <a:lstStyle/>
            <a:p>
              <a:pPr>
                <a:defRPr/>
              </a:pPr>
              <a:endParaRPr lang="en-US">
                <a:latin typeface="Arial" pitchFamily="34" charset="0"/>
                <a:cs typeface="Arial" pitchFamily="34" charset="0"/>
              </a:endParaRPr>
            </a:p>
          </p:txBody>
        </p:sp>
        <p:sp>
          <p:nvSpPr>
            <p:cNvPr id="15" name="Oval 10"/>
            <p:cNvSpPr>
              <a:spLocks noChangeArrowheads="1"/>
            </p:cNvSpPr>
            <p:nvPr/>
          </p:nvSpPr>
          <p:spPr bwMode="auto">
            <a:xfrm>
              <a:off x="2484438" y="5084763"/>
              <a:ext cx="871537" cy="525462"/>
            </a:xfrm>
            <a:prstGeom prst="ellipse">
              <a:avLst/>
            </a:prstGeom>
            <a:blipFill dpi="0" rotWithShape="1">
              <a:blip r:embed="rId6" cstate="print"/>
              <a:srcRect/>
              <a:stretch>
                <a:fillRect b="-11031"/>
              </a:stretch>
            </a:blipFill>
            <a:ln w="9525" algn="ctr">
              <a:solidFill>
                <a:srgbClr val="6688B7"/>
              </a:solidFill>
              <a:round/>
              <a:headEnd/>
              <a:tailEnd/>
            </a:ln>
            <a:effectLst/>
          </p:spPr>
          <p:txBody>
            <a:bodyPr wrap="none" lIns="0" tIns="0" rIns="0" bIns="0" anchor="ctr"/>
            <a:lstStyle/>
            <a:p>
              <a:pPr>
                <a:defRPr/>
              </a:pPr>
              <a:endParaRPr lang="en-US">
                <a:latin typeface="Arial" pitchFamily="34" charset="0"/>
                <a:cs typeface="Arial" pitchFamily="34" charset="0"/>
              </a:endParaRPr>
            </a:p>
          </p:txBody>
        </p:sp>
        <p:sp>
          <p:nvSpPr>
            <p:cNvPr id="16" name="Oval 11"/>
            <p:cNvSpPr>
              <a:spLocks noChangeArrowheads="1"/>
            </p:cNvSpPr>
            <p:nvPr/>
          </p:nvSpPr>
          <p:spPr bwMode="auto">
            <a:xfrm>
              <a:off x="4191000" y="4724400"/>
              <a:ext cx="871538" cy="522288"/>
            </a:xfrm>
            <a:prstGeom prst="ellipse">
              <a:avLst/>
            </a:prstGeom>
            <a:blipFill dpi="0" rotWithShape="1">
              <a:blip r:embed="rId7" cstate="print"/>
              <a:srcRect/>
              <a:stretch>
                <a:fillRect b="-46183"/>
              </a:stretch>
            </a:blipFill>
            <a:ln w="9525" algn="ctr">
              <a:solidFill>
                <a:srgbClr val="6688B7"/>
              </a:solidFill>
              <a:round/>
              <a:headEnd/>
              <a:tailEnd/>
            </a:ln>
            <a:effectLst/>
          </p:spPr>
          <p:txBody>
            <a:bodyPr wrap="none" lIns="0" tIns="0" rIns="0" bIns="0" anchor="ctr"/>
            <a:lstStyle/>
            <a:p>
              <a:pPr>
                <a:defRPr/>
              </a:pPr>
              <a:endParaRPr lang="en-US">
                <a:latin typeface="Arial" pitchFamily="34" charset="0"/>
                <a:cs typeface="Arial" pitchFamily="34" charset="0"/>
              </a:endParaRPr>
            </a:p>
          </p:txBody>
        </p:sp>
        <p:sp>
          <p:nvSpPr>
            <p:cNvPr id="17" name="Oval 12"/>
            <p:cNvSpPr>
              <a:spLocks noChangeArrowheads="1"/>
            </p:cNvSpPr>
            <p:nvPr/>
          </p:nvSpPr>
          <p:spPr bwMode="auto">
            <a:xfrm>
              <a:off x="0" y="3643314"/>
              <a:ext cx="871538" cy="522288"/>
            </a:xfrm>
            <a:prstGeom prst="ellipse">
              <a:avLst/>
            </a:prstGeom>
            <a:solidFill>
              <a:schemeClr val="bg1"/>
            </a:solidFill>
            <a:ln w="9525" algn="ctr">
              <a:solidFill>
                <a:srgbClr val="C47100"/>
              </a:solidFill>
              <a:round/>
              <a:headEnd/>
              <a:tailEnd/>
            </a:ln>
          </p:spPr>
          <p:txBody>
            <a:bodyPr wrap="none" lIns="0" tIns="0" rIns="0" bIns="0" anchor="ctr"/>
            <a:lstStyle/>
            <a:p>
              <a:endParaRPr lang="en-US">
                <a:latin typeface="Arial" pitchFamily="34" charset="0"/>
                <a:cs typeface="Arial" pitchFamily="34" charset="0"/>
              </a:endParaRPr>
            </a:p>
          </p:txBody>
        </p:sp>
        <p:sp>
          <p:nvSpPr>
            <p:cNvPr id="18" name="Oval 13"/>
            <p:cNvSpPr>
              <a:spLocks noChangeArrowheads="1"/>
            </p:cNvSpPr>
            <p:nvPr/>
          </p:nvSpPr>
          <p:spPr bwMode="auto">
            <a:xfrm>
              <a:off x="0" y="2895600"/>
              <a:ext cx="871538" cy="525463"/>
            </a:xfrm>
            <a:prstGeom prst="ellipse">
              <a:avLst/>
            </a:prstGeom>
            <a:solidFill>
              <a:schemeClr val="bg1"/>
            </a:solidFill>
            <a:ln w="9525" algn="ctr">
              <a:solidFill>
                <a:srgbClr val="C47100"/>
              </a:solidFill>
              <a:round/>
              <a:headEnd/>
              <a:tailEnd/>
            </a:ln>
          </p:spPr>
          <p:txBody>
            <a:bodyPr wrap="none" lIns="0" tIns="0" rIns="0" bIns="0" anchor="ctr"/>
            <a:lstStyle/>
            <a:p>
              <a:endParaRPr lang="en-US">
                <a:latin typeface="Arial" pitchFamily="34" charset="0"/>
                <a:cs typeface="Arial" pitchFamily="34" charset="0"/>
              </a:endParaRPr>
            </a:p>
          </p:txBody>
        </p:sp>
        <p:sp>
          <p:nvSpPr>
            <p:cNvPr id="19" name="Oval 14"/>
            <p:cNvSpPr>
              <a:spLocks noChangeArrowheads="1"/>
            </p:cNvSpPr>
            <p:nvPr/>
          </p:nvSpPr>
          <p:spPr bwMode="auto">
            <a:xfrm>
              <a:off x="914400" y="2209800"/>
              <a:ext cx="869950" cy="523875"/>
            </a:xfrm>
            <a:prstGeom prst="ellipse">
              <a:avLst/>
            </a:prstGeom>
            <a:solidFill>
              <a:schemeClr val="bg1"/>
            </a:solidFill>
            <a:ln w="9525" algn="ctr">
              <a:solidFill>
                <a:srgbClr val="C47100"/>
              </a:solidFill>
              <a:round/>
              <a:headEnd/>
              <a:tailEnd/>
            </a:ln>
          </p:spPr>
          <p:txBody>
            <a:bodyPr wrap="none" lIns="0" tIns="0" rIns="0" bIns="0" anchor="ctr"/>
            <a:lstStyle/>
            <a:p>
              <a:endParaRPr lang="en-US">
                <a:latin typeface="Arial" pitchFamily="34" charset="0"/>
                <a:cs typeface="Arial" pitchFamily="34" charset="0"/>
              </a:endParaRPr>
            </a:p>
          </p:txBody>
        </p:sp>
        <p:sp>
          <p:nvSpPr>
            <p:cNvPr id="20" name="Oval 15"/>
            <p:cNvSpPr>
              <a:spLocks noChangeArrowheads="1"/>
            </p:cNvSpPr>
            <p:nvPr/>
          </p:nvSpPr>
          <p:spPr bwMode="auto">
            <a:xfrm>
              <a:off x="1905000" y="1981200"/>
              <a:ext cx="871538" cy="525463"/>
            </a:xfrm>
            <a:prstGeom prst="ellipse">
              <a:avLst/>
            </a:prstGeom>
            <a:solidFill>
              <a:schemeClr val="bg1"/>
            </a:solidFill>
            <a:ln w="9525" algn="ctr">
              <a:solidFill>
                <a:srgbClr val="C47100"/>
              </a:solidFill>
              <a:round/>
              <a:headEnd/>
              <a:tailEnd/>
            </a:ln>
          </p:spPr>
          <p:txBody>
            <a:bodyPr wrap="none" lIns="0" tIns="0" rIns="0" bIns="0" anchor="ctr"/>
            <a:lstStyle/>
            <a:p>
              <a:endParaRPr lang="en-US">
                <a:latin typeface="Arial" pitchFamily="34" charset="0"/>
                <a:cs typeface="Arial" pitchFamily="34" charset="0"/>
              </a:endParaRPr>
            </a:p>
          </p:txBody>
        </p:sp>
        <p:sp>
          <p:nvSpPr>
            <p:cNvPr id="21" name="Oval 16"/>
            <p:cNvSpPr>
              <a:spLocks noChangeArrowheads="1"/>
            </p:cNvSpPr>
            <p:nvPr/>
          </p:nvSpPr>
          <p:spPr bwMode="auto">
            <a:xfrm>
              <a:off x="3048000" y="1981200"/>
              <a:ext cx="871538" cy="525463"/>
            </a:xfrm>
            <a:prstGeom prst="ellipse">
              <a:avLst/>
            </a:prstGeom>
            <a:blipFill dpi="0" rotWithShape="1">
              <a:blip r:embed="rId8" cstate="print"/>
              <a:srcRect/>
              <a:stretch>
                <a:fillRect b="-11031"/>
              </a:stretch>
            </a:blipFill>
            <a:ln w="9525" algn="ctr">
              <a:solidFill>
                <a:srgbClr val="71702E"/>
              </a:solidFill>
              <a:round/>
              <a:headEnd/>
              <a:tailEnd/>
            </a:ln>
            <a:effectLst/>
          </p:spPr>
          <p:txBody>
            <a:bodyPr wrap="none" lIns="0" tIns="0" rIns="0" bIns="0" anchor="ctr"/>
            <a:lstStyle/>
            <a:p>
              <a:pPr>
                <a:defRPr/>
              </a:pPr>
              <a:endParaRPr lang="en-US">
                <a:latin typeface="Arial" pitchFamily="34" charset="0"/>
                <a:cs typeface="Arial" pitchFamily="34" charset="0"/>
              </a:endParaRPr>
            </a:p>
          </p:txBody>
        </p:sp>
        <p:sp>
          <p:nvSpPr>
            <p:cNvPr id="22" name="Oval 17"/>
            <p:cNvSpPr>
              <a:spLocks noChangeArrowheads="1"/>
            </p:cNvSpPr>
            <p:nvPr/>
          </p:nvSpPr>
          <p:spPr bwMode="auto">
            <a:xfrm rot="-2553177">
              <a:off x="3810000" y="2133600"/>
              <a:ext cx="869950" cy="523875"/>
            </a:xfrm>
            <a:prstGeom prst="ellipse">
              <a:avLst/>
            </a:prstGeom>
            <a:solidFill>
              <a:schemeClr val="bg1"/>
            </a:solidFill>
            <a:ln w="9525" algn="ctr">
              <a:solidFill>
                <a:srgbClr val="71702E"/>
              </a:solidFill>
              <a:round/>
              <a:headEnd/>
              <a:tailEnd/>
            </a:ln>
          </p:spPr>
          <p:txBody>
            <a:bodyPr wrap="none" lIns="0" tIns="0" rIns="0" bIns="0" anchor="ctr"/>
            <a:lstStyle/>
            <a:p>
              <a:endParaRPr lang="en-US">
                <a:latin typeface="Arial" pitchFamily="34" charset="0"/>
                <a:cs typeface="Arial" pitchFamily="34" charset="0"/>
              </a:endParaRPr>
            </a:p>
          </p:txBody>
        </p:sp>
        <p:sp>
          <p:nvSpPr>
            <p:cNvPr id="23" name="Oval 18"/>
            <p:cNvSpPr>
              <a:spLocks noChangeArrowheads="1"/>
            </p:cNvSpPr>
            <p:nvPr/>
          </p:nvSpPr>
          <p:spPr bwMode="auto">
            <a:xfrm>
              <a:off x="4648200" y="2285992"/>
              <a:ext cx="923932" cy="676283"/>
            </a:xfrm>
            <a:prstGeom prst="ellipse">
              <a:avLst/>
            </a:prstGeom>
            <a:solidFill>
              <a:schemeClr val="bg1"/>
            </a:solidFill>
            <a:ln w="9525" algn="ctr">
              <a:solidFill>
                <a:srgbClr val="71702E"/>
              </a:solidFill>
              <a:round/>
              <a:headEnd/>
              <a:tailEnd/>
            </a:ln>
          </p:spPr>
          <p:txBody>
            <a:bodyPr wrap="none" lIns="0" tIns="0" rIns="0" bIns="0" anchor="ctr"/>
            <a:lstStyle/>
            <a:p>
              <a:endParaRPr lang="en-US">
                <a:latin typeface="Arial" pitchFamily="34" charset="0"/>
                <a:cs typeface="Arial" pitchFamily="34" charset="0"/>
              </a:endParaRPr>
            </a:p>
          </p:txBody>
        </p:sp>
        <p:sp>
          <p:nvSpPr>
            <p:cNvPr id="24" name="Oval 19"/>
            <p:cNvSpPr>
              <a:spLocks noChangeArrowheads="1"/>
            </p:cNvSpPr>
            <p:nvPr/>
          </p:nvSpPr>
          <p:spPr bwMode="auto">
            <a:xfrm>
              <a:off x="5105400" y="3124200"/>
              <a:ext cx="871538" cy="523875"/>
            </a:xfrm>
            <a:prstGeom prst="ellipse">
              <a:avLst/>
            </a:prstGeom>
            <a:solidFill>
              <a:schemeClr val="bg1"/>
            </a:solidFill>
            <a:ln w="9525" algn="ctr">
              <a:solidFill>
                <a:srgbClr val="71702E"/>
              </a:solidFill>
              <a:round/>
              <a:headEnd/>
              <a:tailEnd/>
            </a:ln>
          </p:spPr>
          <p:txBody>
            <a:bodyPr wrap="none" lIns="0" tIns="0" rIns="0" bIns="0" anchor="ctr"/>
            <a:lstStyle/>
            <a:p>
              <a:endParaRPr lang="en-US">
                <a:latin typeface="Arial" pitchFamily="34" charset="0"/>
                <a:cs typeface="Arial" pitchFamily="34" charset="0"/>
              </a:endParaRPr>
            </a:p>
          </p:txBody>
        </p:sp>
        <p:sp>
          <p:nvSpPr>
            <p:cNvPr id="25" name="Oval 20"/>
            <p:cNvSpPr>
              <a:spLocks noChangeArrowheads="1"/>
            </p:cNvSpPr>
            <p:nvPr/>
          </p:nvSpPr>
          <p:spPr bwMode="auto">
            <a:xfrm>
              <a:off x="5105400" y="3733800"/>
              <a:ext cx="871538" cy="523875"/>
            </a:xfrm>
            <a:prstGeom prst="ellipse">
              <a:avLst/>
            </a:prstGeom>
            <a:solidFill>
              <a:schemeClr val="bg1"/>
            </a:solidFill>
            <a:ln w="9525" algn="ctr">
              <a:solidFill>
                <a:srgbClr val="71702E"/>
              </a:solidFill>
              <a:round/>
              <a:headEnd/>
              <a:tailEnd/>
            </a:ln>
          </p:spPr>
          <p:txBody>
            <a:bodyPr wrap="none" lIns="0" tIns="0" rIns="0" bIns="0" anchor="ctr"/>
            <a:lstStyle/>
            <a:p>
              <a:endParaRPr lang="en-US">
                <a:latin typeface="Arial" pitchFamily="34" charset="0"/>
                <a:cs typeface="Arial" pitchFamily="34" charset="0"/>
              </a:endParaRPr>
            </a:p>
          </p:txBody>
        </p:sp>
        <p:sp>
          <p:nvSpPr>
            <p:cNvPr id="26" name="Rectangle 21"/>
            <p:cNvSpPr>
              <a:spLocks noChangeArrowheads="1"/>
            </p:cNvSpPr>
            <p:nvPr/>
          </p:nvSpPr>
          <p:spPr bwMode="auto">
            <a:xfrm>
              <a:off x="838200" y="5334000"/>
              <a:ext cx="871538" cy="263525"/>
            </a:xfrm>
            <a:prstGeom prst="rect">
              <a:avLst/>
            </a:prstGeom>
            <a:noFill/>
            <a:ln w="9525" algn="ctr">
              <a:noFill/>
              <a:miter lim="800000"/>
              <a:headEnd/>
              <a:tailEnd/>
            </a:ln>
          </p:spPr>
          <p:txBody>
            <a:bodyPr wrap="none" lIns="0" tIns="36000" rIns="0" bIns="36000"/>
            <a:lstStyle/>
            <a:p>
              <a:pPr>
                <a:lnSpc>
                  <a:spcPct val="90000"/>
                </a:lnSpc>
                <a:spcBef>
                  <a:spcPct val="10000"/>
                </a:spcBef>
                <a:spcAft>
                  <a:spcPct val="10000"/>
                </a:spcAft>
                <a:buClr>
                  <a:srgbClr val="B2B2B2"/>
                </a:buClr>
                <a:buSzPct val="80000"/>
                <a:buFont typeface="Wingdings 3" pitchFamily="18" charset="2"/>
                <a:buNone/>
              </a:pPr>
              <a:r>
                <a:rPr lang="en-US" sz="1600" b="1">
                  <a:latin typeface="Arial" pitchFamily="34" charset="0"/>
                  <a:cs typeface="Arial" pitchFamily="34" charset="0"/>
                </a:rPr>
                <a:t>At your desk</a:t>
              </a:r>
            </a:p>
          </p:txBody>
        </p:sp>
        <p:sp>
          <p:nvSpPr>
            <p:cNvPr id="27" name="Rectangle 22"/>
            <p:cNvSpPr>
              <a:spLocks noChangeArrowheads="1"/>
            </p:cNvSpPr>
            <p:nvPr/>
          </p:nvSpPr>
          <p:spPr bwMode="auto">
            <a:xfrm>
              <a:off x="2484438" y="5661025"/>
              <a:ext cx="871537" cy="263525"/>
            </a:xfrm>
            <a:prstGeom prst="rect">
              <a:avLst/>
            </a:prstGeom>
            <a:noFill/>
            <a:ln w="9525" algn="ctr">
              <a:noFill/>
              <a:miter lim="800000"/>
              <a:headEnd/>
              <a:tailEnd/>
            </a:ln>
          </p:spPr>
          <p:txBody>
            <a:bodyPr wrap="none" lIns="0" tIns="36000" rIns="0" bIns="36000"/>
            <a:lstStyle/>
            <a:p>
              <a:pPr>
                <a:lnSpc>
                  <a:spcPct val="90000"/>
                </a:lnSpc>
                <a:spcBef>
                  <a:spcPct val="10000"/>
                </a:spcBef>
                <a:spcAft>
                  <a:spcPct val="10000"/>
                </a:spcAft>
                <a:buClr>
                  <a:srgbClr val="B2B2B2"/>
                </a:buClr>
                <a:buSzPct val="80000"/>
                <a:buFont typeface="Wingdings 3" pitchFamily="18" charset="2"/>
                <a:buNone/>
              </a:pPr>
              <a:r>
                <a:rPr lang="en-US" sz="1600" b="1">
                  <a:latin typeface="Arial" pitchFamily="34" charset="0"/>
                  <a:cs typeface="Arial" pitchFamily="34" charset="0"/>
                </a:rPr>
                <a:t>At home</a:t>
              </a:r>
            </a:p>
          </p:txBody>
        </p:sp>
        <p:sp>
          <p:nvSpPr>
            <p:cNvPr id="28" name="Rectangle 23"/>
            <p:cNvSpPr>
              <a:spLocks noChangeArrowheads="1"/>
            </p:cNvSpPr>
            <p:nvPr/>
          </p:nvSpPr>
          <p:spPr bwMode="auto">
            <a:xfrm>
              <a:off x="4267200" y="5334000"/>
              <a:ext cx="871538" cy="263525"/>
            </a:xfrm>
            <a:prstGeom prst="rect">
              <a:avLst/>
            </a:prstGeom>
            <a:noFill/>
            <a:ln w="9525" algn="ctr">
              <a:noFill/>
              <a:miter lim="800000"/>
              <a:headEnd/>
              <a:tailEnd/>
            </a:ln>
          </p:spPr>
          <p:txBody>
            <a:bodyPr wrap="none" lIns="0" tIns="36000" rIns="0" bIns="36000"/>
            <a:lstStyle/>
            <a:p>
              <a:pPr>
                <a:lnSpc>
                  <a:spcPct val="90000"/>
                </a:lnSpc>
                <a:spcBef>
                  <a:spcPct val="10000"/>
                </a:spcBef>
                <a:spcAft>
                  <a:spcPct val="10000"/>
                </a:spcAft>
                <a:buClr>
                  <a:srgbClr val="B2B2B2"/>
                </a:buClr>
                <a:buSzPct val="80000"/>
                <a:buFont typeface="Wingdings 3" pitchFamily="18" charset="2"/>
                <a:buNone/>
              </a:pPr>
              <a:r>
                <a:rPr lang="en-US" sz="1600" b="1">
                  <a:latin typeface="Arial" pitchFamily="34" charset="0"/>
                  <a:cs typeface="Arial" pitchFamily="34" charset="0"/>
                </a:rPr>
                <a:t>On the road</a:t>
              </a:r>
            </a:p>
          </p:txBody>
        </p:sp>
        <p:sp>
          <p:nvSpPr>
            <p:cNvPr id="29" name="Rectangle 24"/>
            <p:cNvSpPr>
              <a:spLocks noChangeArrowheads="1"/>
            </p:cNvSpPr>
            <p:nvPr/>
          </p:nvSpPr>
          <p:spPr bwMode="auto">
            <a:xfrm>
              <a:off x="0" y="4286256"/>
              <a:ext cx="871538" cy="263525"/>
            </a:xfrm>
            <a:prstGeom prst="rect">
              <a:avLst/>
            </a:prstGeom>
            <a:noFill/>
            <a:ln w="9525" algn="ctr">
              <a:noFill/>
              <a:miter lim="800000"/>
              <a:headEnd/>
              <a:tailEnd/>
            </a:ln>
          </p:spPr>
          <p:txBody>
            <a:bodyPr wrap="none" lIns="0" tIns="36000" rIns="0" bIns="36000"/>
            <a:lstStyle/>
            <a:p>
              <a:pPr>
                <a:lnSpc>
                  <a:spcPct val="90000"/>
                </a:lnSpc>
                <a:spcBef>
                  <a:spcPct val="10000"/>
                </a:spcBef>
                <a:spcAft>
                  <a:spcPct val="10000"/>
                </a:spcAft>
                <a:buClr>
                  <a:srgbClr val="B2B2B2"/>
                </a:buClr>
                <a:buSzPct val="80000"/>
                <a:buFont typeface="Wingdings 3" pitchFamily="18" charset="2"/>
                <a:buNone/>
              </a:pPr>
              <a:r>
                <a:rPr lang="en-US" sz="1600" b="1">
                  <a:latin typeface="Arial" pitchFamily="34" charset="0"/>
                  <a:cs typeface="Arial" pitchFamily="34" charset="0"/>
                </a:rPr>
                <a:t>Telephone</a:t>
              </a:r>
            </a:p>
          </p:txBody>
        </p:sp>
        <p:sp>
          <p:nvSpPr>
            <p:cNvPr id="30" name="Rectangle 25"/>
            <p:cNvSpPr>
              <a:spLocks noChangeArrowheads="1"/>
            </p:cNvSpPr>
            <p:nvPr/>
          </p:nvSpPr>
          <p:spPr bwMode="auto">
            <a:xfrm rot="10800000" flipV="1">
              <a:off x="17463" y="2451100"/>
              <a:ext cx="871537" cy="215900"/>
            </a:xfrm>
            <a:prstGeom prst="rect">
              <a:avLst/>
            </a:prstGeom>
            <a:noFill/>
            <a:ln w="9525" algn="ctr">
              <a:noFill/>
              <a:miter lim="800000"/>
              <a:headEnd/>
              <a:tailEnd/>
            </a:ln>
          </p:spPr>
          <p:txBody>
            <a:bodyPr wrap="none" lIns="0" tIns="36000" rIns="0" bIns="36000" anchor="b"/>
            <a:lstStyle/>
            <a:p>
              <a:pPr>
                <a:lnSpc>
                  <a:spcPct val="90000"/>
                </a:lnSpc>
                <a:spcBef>
                  <a:spcPct val="10000"/>
                </a:spcBef>
                <a:spcAft>
                  <a:spcPct val="10000"/>
                </a:spcAft>
                <a:buClr>
                  <a:srgbClr val="B2B2B2"/>
                </a:buClr>
                <a:buSzPct val="80000"/>
                <a:buFont typeface="Wingdings 3" pitchFamily="18" charset="2"/>
                <a:buNone/>
              </a:pPr>
              <a:r>
                <a:rPr lang="en-US" sz="1600" b="1">
                  <a:latin typeface="Arial" pitchFamily="34" charset="0"/>
                  <a:cs typeface="Arial" pitchFamily="34" charset="0"/>
                </a:rPr>
                <a:t>Mobile</a:t>
              </a:r>
            </a:p>
          </p:txBody>
        </p:sp>
        <p:sp>
          <p:nvSpPr>
            <p:cNvPr id="31" name="Rectangle 26"/>
            <p:cNvSpPr>
              <a:spLocks noChangeArrowheads="1"/>
            </p:cNvSpPr>
            <p:nvPr/>
          </p:nvSpPr>
          <p:spPr bwMode="auto">
            <a:xfrm rot="10800000" flipV="1">
              <a:off x="714348" y="2000240"/>
              <a:ext cx="869950" cy="171450"/>
            </a:xfrm>
            <a:prstGeom prst="rect">
              <a:avLst/>
            </a:prstGeom>
            <a:noFill/>
            <a:ln w="9525" algn="ctr">
              <a:noFill/>
              <a:miter lim="800000"/>
              <a:headEnd/>
              <a:tailEnd/>
            </a:ln>
          </p:spPr>
          <p:txBody>
            <a:bodyPr wrap="none" lIns="0" tIns="36000" rIns="0" bIns="36000" anchor="b"/>
            <a:lstStyle/>
            <a:p>
              <a:pPr>
                <a:lnSpc>
                  <a:spcPct val="90000"/>
                </a:lnSpc>
                <a:spcBef>
                  <a:spcPct val="10000"/>
                </a:spcBef>
                <a:spcAft>
                  <a:spcPct val="10000"/>
                </a:spcAft>
                <a:buClr>
                  <a:srgbClr val="B2B2B2"/>
                </a:buClr>
                <a:buSzPct val="80000"/>
                <a:buFont typeface="Wingdings 3" pitchFamily="18" charset="2"/>
                <a:buNone/>
              </a:pPr>
              <a:r>
                <a:rPr lang="en-US" sz="1600" b="1">
                  <a:latin typeface="Arial" pitchFamily="34" charset="0"/>
                  <a:cs typeface="Arial" pitchFamily="34" charset="0"/>
                </a:rPr>
                <a:t>PDA</a:t>
              </a:r>
            </a:p>
          </p:txBody>
        </p:sp>
        <p:sp>
          <p:nvSpPr>
            <p:cNvPr id="32" name="Rectangle 27"/>
            <p:cNvSpPr>
              <a:spLocks noChangeArrowheads="1"/>
            </p:cNvSpPr>
            <p:nvPr/>
          </p:nvSpPr>
          <p:spPr bwMode="auto">
            <a:xfrm>
              <a:off x="1828800" y="1676400"/>
              <a:ext cx="871538" cy="263525"/>
            </a:xfrm>
            <a:prstGeom prst="rect">
              <a:avLst/>
            </a:prstGeom>
            <a:noFill/>
            <a:ln w="9525" algn="ctr">
              <a:noFill/>
              <a:miter lim="800000"/>
              <a:headEnd/>
              <a:tailEnd/>
            </a:ln>
          </p:spPr>
          <p:txBody>
            <a:bodyPr wrap="none" lIns="0" tIns="36000" rIns="0" bIns="36000" anchor="b"/>
            <a:lstStyle/>
            <a:p>
              <a:pPr>
                <a:lnSpc>
                  <a:spcPct val="90000"/>
                </a:lnSpc>
                <a:spcBef>
                  <a:spcPct val="10000"/>
                </a:spcBef>
                <a:spcAft>
                  <a:spcPct val="10000"/>
                </a:spcAft>
                <a:buClr>
                  <a:srgbClr val="B2B2B2"/>
                </a:buClr>
                <a:buSzPct val="80000"/>
                <a:buFont typeface="Wingdings 3" pitchFamily="18" charset="2"/>
                <a:buNone/>
              </a:pPr>
              <a:r>
                <a:rPr lang="en-US" sz="1600" b="1">
                  <a:latin typeface="Arial" pitchFamily="34" charset="0"/>
                  <a:cs typeface="Arial" pitchFamily="34" charset="0"/>
                </a:rPr>
                <a:t>PC</a:t>
              </a:r>
            </a:p>
          </p:txBody>
        </p:sp>
        <p:sp>
          <p:nvSpPr>
            <p:cNvPr id="33" name="Rectangle 28"/>
            <p:cNvSpPr>
              <a:spLocks noChangeArrowheads="1"/>
            </p:cNvSpPr>
            <p:nvPr/>
          </p:nvSpPr>
          <p:spPr bwMode="auto">
            <a:xfrm>
              <a:off x="2971800" y="1676400"/>
              <a:ext cx="869950" cy="263525"/>
            </a:xfrm>
            <a:prstGeom prst="rect">
              <a:avLst/>
            </a:prstGeom>
            <a:noFill/>
            <a:ln w="9525" algn="ctr">
              <a:noFill/>
              <a:miter lim="800000"/>
              <a:headEnd/>
              <a:tailEnd/>
            </a:ln>
          </p:spPr>
          <p:txBody>
            <a:bodyPr wrap="none" lIns="0" tIns="36000" rIns="0" bIns="36000" anchor="b"/>
            <a:lstStyle/>
            <a:p>
              <a:pPr>
                <a:lnSpc>
                  <a:spcPct val="90000"/>
                </a:lnSpc>
                <a:spcBef>
                  <a:spcPct val="10000"/>
                </a:spcBef>
                <a:spcAft>
                  <a:spcPct val="10000"/>
                </a:spcAft>
                <a:buClr>
                  <a:srgbClr val="B2B2B2"/>
                </a:buClr>
                <a:buSzPct val="80000"/>
                <a:buFont typeface="Wingdings 3" pitchFamily="18" charset="2"/>
                <a:buNone/>
              </a:pPr>
              <a:r>
                <a:rPr lang="en-US" sz="1600" b="1">
                  <a:latin typeface="Arial" pitchFamily="34" charset="0"/>
                  <a:cs typeface="Arial" pitchFamily="34" charset="0"/>
                </a:rPr>
                <a:t>Conferencing</a:t>
              </a:r>
            </a:p>
          </p:txBody>
        </p:sp>
        <p:sp>
          <p:nvSpPr>
            <p:cNvPr id="34" name="Rectangle 29"/>
            <p:cNvSpPr>
              <a:spLocks noChangeArrowheads="1"/>
            </p:cNvSpPr>
            <p:nvPr/>
          </p:nvSpPr>
          <p:spPr bwMode="auto">
            <a:xfrm>
              <a:off x="4343400" y="1746929"/>
              <a:ext cx="869950" cy="265113"/>
            </a:xfrm>
            <a:prstGeom prst="rect">
              <a:avLst/>
            </a:prstGeom>
            <a:noFill/>
            <a:ln w="9525" algn="ctr">
              <a:noFill/>
              <a:miter lim="800000"/>
              <a:headEnd/>
              <a:tailEnd/>
            </a:ln>
          </p:spPr>
          <p:txBody>
            <a:bodyPr wrap="none" lIns="0" tIns="36000" rIns="0" bIns="36000" anchor="b"/>
            <a:lstStyle/>
            <a:p>
              <a:pPr>
                <a:lnSpc>
                  <a:spcPct val="90000"/>
                </a:lnSpc>
                <a:spcBef>
                  <a:spcPct val="10000"/>
                </a:spcBef>
                <a:spcAft>
                  <a:spcPct val="10000"/>
                </a:spcAft>
                <a:buClr>
                  <a:srgbClr val="B2B2B2"/>
                </a:buClr>
                <a:buSzPct val="80000"/>
                <a:buFont typeface="Wingdings 3" pitchFamily="18" charset="2"/>
                <a:buNone/>
              </a:pPr>
              <a:r>
                <a:rPr lang="en-US" sz="1600" b="1" dirty="0">
                  <a:latin typeface="Arial" pitchFamily="34" charset="0"/>
                  <a:cs typeface="Arial" pitchFamily="34" charset="0"/>
                </a:rPr>
                <a:t>Instant</a:t>
              </a:r>
              <a:br>
                <a:rPr lang="en-US" sz="1600" b="1" dirty="0">
                  <a:latin typeface="Arial" pitchFamily="34" charset="0"/>
                  <a:cs typeface="Arial" pitchFamily="34" charset="0"/>
                </a:rPr>
              </a:br>
              <a:r>
                <a:rPr lang="en-US" sz="1600" b="1" dirty="0">
                  <a:latin typeface="Arial" pitchFamily="34" charset="0"/>
                  <a:cs typeface="Arial" pitchFamily="34" charset="0"/>
                </a:rPr>
                <a:t>messaging</a:t>
              </a:r>
            </a:p>
          </p:txBody>
        </p:sp>
        <p:sp>
          <p:nvSpPr>
            <p:cNvPr id="35" name="Rectangle 31"/>
            <p:cNvSpPr>
              <a:spLocks noChangeArrowheads="1"/>
            </p:cNvSpPr>
            <p:nvPr/>
          </p:nvSpPr>
          <p:spPr bwMode="auto">
            <a:xfrm>
              <a:off x="5220840" y="2078001"/>
              <a:ext cx="871538" cy="263525"/>
            </a:xfrm>
            <a:prstGeom prst="rect">
              <a:avLst/>
            </a:prstGeom>
            <a:noFill/>
            <a:ln w="9525" algn="ctr">
              <a:noFill/>
              <a:miter lim="800000"/>
              <a:headEnd/>
              <a:tailEnd/>
            </a:ln>
          </p:spPr>
          <p:txBody>
            <a:bodyPr wrap="none" lIns="0" tIns="36000" rIns="0" bIns="36000" anchor="b"/>
            <a:lstStyle/>
            <a:p>
              <a:pPr>
                <a:lnSpc>
                  <a:spcPct val="90000"/>
                </a:lnSpc>
                <a:spcBef>
                  <a:spcPct val="10000"/>
                </a:spcBef>
                <a:spcAft>
                  <a:spcPct val="10000"/>
                </a:spcAft>
                <a:buClr>
                  <a:srgbClr val="B2B2B2"/>
                </a:buClr>
                <a:buSzPct val="80000"/>
                <a:buFont typeface="Wingdings 3" pitchFamily="18" charset="2"/>
                <a:buNone/>
              </a:pPr>
              <a:r>
                <a:rPr lang="en-US" sz="1600" b="1" dirty="0">
                  <a:latin typeface="Arial" pitchFamily="34" charset="0"/>
                  <a:cs typeface="Arial" pitchFamily="34" charset="0"/>
                </a:rPr>
                <a:t>Telephony</a:t>
              </a:r>
            </a:p>
          </p:txBody>
        </p:sp>
        <p:sp>
          <p:nvSpPr>
            <p:cNvPr id="36" name="Rectangle 32"/>
            <p:cNvSpPr>
              <a:spLocks noChangeArrowheads="1"/>
            </p:cNvSpPr>
            <p:nvPr/>
          </p:nvSpPr>
          <p:spPr bwMode="auto">
            <a:xfrm>
              <a:off x="5220840" y="2835734"/>
              <a:ext cx="869950" cy="263525"/>
            </a:xfrm>
            <a:prstGeom prst="rect">
              <a:avLst/>
            </a:prstGeom>
            <a:noFill/>
            <a:ln w="9525" algn="ctr">
              <a:noFill/>
              <a:miter lim="800000"/>
              <a:headEnd/>
              <a:tailEnd/>
            </a:ln>
          </p:spPr>
          <p:txBody>
            <a:bodyPr wrap="none" lIns="0" tIns="36000" rIns="0" bIns="36000" anchor="b"/>
            <a:lstStyle/>
            <a:p>
              <a:pPr>
                <a:lnSpc>
                  <a:spcPct val="90000"/>
                </a:lnSpc>
                <a:spcBef>
                  <a:spcPct val="10000"/>
                </a:spcBef>
                <a:spcAft>
                  <a:spcPct val="10000"/>
                </a:spcAft>
                <a:buClr>
                  <a:srgbClr val="B2B2B2"/>
                </a:buClr>
                <a:buSzPct val="80000"/>
                <a:buFont typeface="Wingdings 3" pitchFamily="18" charset="2"/>
                <a:buNone/>
              </a:pPr>
              <a:r>
                <a:rPr lang="en-US" sz="1600" b="1" dirty="0">
                  <a:latin typeface="Arial" pitchFamily="34" charset="0"/>
                  <a:cs typeface="Arial" pitchFamily="34" charset="0"/>
                </a:rPr>
                <a:t>Email</a:t>
              </a:r>
            </a:p>
          </p:txBody>
        </p:sp>
        <p:sp>
          <p:nvSpPr>
            <p:cNvPr id="37" name="Rectangle 33"/>
            <p:cNvSpPr>
              <a:spLocks noChangeArrowheads="1"/>
            </p:cNvSpPr>
            <p:nvPr/>
          </p:nvSpPr>
          <p:spPr bwMode="auto">
            <a:xfrm>
              <a:off x="5367390" y="3670449"/>
              <a:ext cx="871538" cy="263525"/>
            </a:xfrm>
            <a:prstGeom prst="rect">
              <a:avLst/>
            </a:prstGeom>
            <a:noFill/>
            <a:ln w="9525" algn="ctr">
              <a:noFill/>
              <a:miter lim="800000"/>
              <a:headEnd/>
              <a:tailEnd/>
            </a:ln>
          </p:spPr>
          <p:txBody>
            <a:bodyPr wrap="none" lIns="0" tIns="36000" rIns="0" bIns="36000"/>
            <a:lstStyle/>
            <a:p>
              <a:pPr>
                <a:lnSpc>
                  <a:spcPct val="90000"/>
                </a:lnSpc>
                <a:spcBef>
                  <a:spcPct val="10000"/>
                </a:spcBef>
                <a:spcAft>
                  <a:spcPct val="10000"/>
                </a:spcAft>
                <a:buClr>
                  <a:srgbClr val="B2B2B2"/>
                </a:buClr>
                <a:buSzPct val="80000"/>
                <a:buFont typeface="Wingdings 3" pitchFamily="18" charset="2"/>
                <a:buNone/>
              </a:pPr>
              <a:r>
                <a:rPr lang="en-US" sz="1600" b="1" dirty="0">
                  <a:latin typeface="Arial" pitchFamily="34" charset="0"/>
                  <a:cs typeface="Arial" pitchFamily="34" charset="0"/>
                </a:rPr>
                <a:t>ERP</a:t>
              </a:r>
            </a:p>
          </p:txBody>
        </p:sp>
        <p:graphicFrame>
          <p:nvGraphicFramePr>
            <p:cNvPr id="38" name="Object 2"/>
            <p:cNvGraphicFramePr>
              <a:graphicFrameLocks noChangeAspect="1"/>
            </p:cNvGraphicFramePr>
            <p:nvPr/>
          </p:nvGraphicFramePr>
          <p:xfrm>
            <a:off x="152400" y="3657600"/>
            <a:ext cx="533400" cy="539750"/>
          </p:xfrm>
          <a:graphic>
            <a:graphicData uri="http://schemas.openxmlformats.org/presentationml/2006/ole">
              <p:oleObj spid="_x0000_s29698" name="Visio" r:id="rId9" imgW="553212" imgH="504190" progId="">
                <p:embed/>
              </p:oleObj>
            </a:graphicData>
          </a:graphic>
        </p:graphicFrame>
        <p:graphicFrame>
          <p:nvGraphicFramePr>
            <p:cNvPr id="39" name="Object 3"/>
            <p:cNvGraphicFramePr>
              <a:graphicFrameLocks noChangeAspect="1"/>
            </p:cNvGraphicFramePr>
            <p:nvPr/>
          </p:nvGraphicFramePr>
          <p:xfrm>
            <a:off x="304800" y="2819400"/>
            <a:ext cx="433388" cy="523875"/>
          </p:xfrm>
          <a:graphic>
            <a:graphicData uri="http://schemas.openxmlformats.org/presentationml/2006/ole">
              <p:oleObj spid="_x0000_s29699" name="Visio" r:id="rId10" imgW="504825" imgH="505778" progId="">
                <p:embed/>
              </p:oleObj>
            </a:graphicData>
          </a:graphic>
        </p:graphicFrame>
        <p:grpSp>
          <p:nvGrpSpPr>
            <p:cNvPr id="3" name="Group 36"/>
            <p:cNvGrpSpPr>
              <a:grpSpLocks/>
            </p:cNvGrpSpPr>
            <p:nvPr/>
          </p:nvGrpSpPr>
          <p:grpSpPr bwMode="auto">
            <a:xfrm>
              <a:off x="2133600" y="1981200"/>
              <a:ext cx="441325" cy="530225"/>
              <a:chOff x="2304" y="1677"/>
              <a:chExt cx="1152" cy="1152"/>
            </a:xfrm>
          </p:grpSpPr>
          <p:pic>
            <p:nvPicPr>
              <p:cNvPr id="55" name="Picture 37" descr="laptop 0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304" y="1677"/>
                <a:ext cx="1152" cy="1152"/>
              </a:xfrm>
              <a:prstGeom prst="rect">
                <a:avLst/>
              </a:prstGeom>
              <a:noFill/>
              <a:ln w="9525">
                <a:noFill/>
                <a:miter lim="800000"/>
                <a:headEnd/>
                <a:tailEnd/>
              </a:ln>
            </p:spPr>
          </p:pic>
          <p:sp>
            <p:nvSpPr>
              <p:cNvPr id="56" name="Freeform 38"/>
              <p:cNvSpPr>
                <a:spLocks/>
              </p:cNvSpPr>
              <p:nvPr/>
            </p:nvSpPr>
            <p:spPr bwMode="auto">
              <a:xfrm>
                <a:off x="2497" y="1847"/>
                <a:ext cx="793" cy="464"/>
              </a:xfrm>
              <a:custGeom>
                <a:avLst/>
                <a:gdLst>
                  <a:gd name="T0" fmla="*/ 14 w 793"/>
                  <a:gd name="T1" fmla="*/ 0 h 464"/>
                  <a:gd name="T2" fmla="*/ 779 w 793"/>
                  <a:gd name="T3" fmla="*/ 0 h 464"/>
                  <a:gd name="T4" fmla="*/ 793 w 793"/>
                  <a:gd name="T5" fmla="*/ 464 h 464"/>
                  <a:gd name="T6" fmla="*/ 0 w 793"/>
                  <a:gd name="T7" fmla="*/ 464 h 464"/>
                  <a:gd name="T8" fmla="*/ 14 w 793"/>
                  <a:gd name="T9" fmla="*/ 0 h 464"/>
                  <a:gd name="T10" fmla="*/ 0 60000 65536"/>
                  <a:gd name="T11" fmla="*/ 0 60000 65536"/>
                  <a:gd name="T12" fmla="*/ 0 60000 65536"/>
                  <a:gd name="T13" fmla="*/ 0 60000 65536"/>
                  <a:gd name="T14" fmla="*/ 0 60000 65536"/>
                  <a:gd name="T15" fmla="*/ 0 w 793"/>
                  <a:gd name="T16" fmla="*/ 0 h 464"/>
                  <a:gd name="T17" fmla="*/ 793 w 793"/>
                  <a:gd name="T18" fmla="*/ 464 h 464"/>
                </a:gdLst>
                <a:ahLst/>
                <a:cxnLst>
                  <a:cxn ang="T10">
                    <a:pos x="T0" y="T1"/>
                  </a:cxn>
                  <a:cxn ang="T11">
                    <a:pos x="T2" y="T3"/>
                  </a:cxn>
                  <a:cxn ang="T12">
                    <a:pos x="T4" y="T5"/>
                  </a:cxn>
                  <a:cxn ang="T13">
                    <a:pos x="T6" y="T7"/>
                  </a:cxn>
                  <a:cxn ang="T14">
                    <a:pos x="T8" y="T9"/>
                  </a:cxn>
                </a:cxnLst>
                <a:rect l="T15" t="T16" r="T17" b="T18"/>
                <a:pathLst>
                  <a:path w="793" h="464">
                    <a:moveTo>
                      <a:pt x="14" y="0"/>
                    </a:moveTo>
                    <a:lnTo>
                      <a:pt x="779" y="0"/>
                    </a:lnTo>
                    <a:lnTo>
                      <a:pt x="793" y="464"/>
                    </a:lnTo>
                    <a:lnTo>
                      <a:pt x="0" y="464"/>
                    </a:lnTo>
                    <a:lnTo>
                      <a:pt x="14" y="0"/>
                    </a:lnTo>
                    <a:close/>
                  </a:path>
                </a:pathLst>
              </a:custGeom>
              <a:solidFill>
                <a:schemeClr val="bg1"/>
              </a:solidFill>
              <a:ln w="9525">
                <a:solidFill>
                  <a:schemeClr val="bg1"/>
                </a:solidFill>
                <a:round/>
                <a:headEnd/>
                <a:tailEnd/>
              </a:ln>
            </p:spPr>
            <p:txBody>
              <a:bodyPr wrap="none" lIns="0" tIns="0" rIns="0" bIns="0" anchor="ctr"/>
              <a:lstStyle/>
              <a:p>
                <a:endParaRPr lang="en-US">
                  <a:latin typeface="Arial" pitchFamily="34" charset="0"/>
                  <a:cs typeface="Arial" pitchFamily="34" charset="0"/>
                </a:endParaRPr>
              </a:p>
            </p:txBody>
          </p:sp>
        </p:grpSp>
        <p:graphicFrame>
          <p:nvGraphicFramePr>
            <p:cNvPr id="41" name="Object 4"/>
            <p:cNvGraphicFramePr>
              <a:graphicFrameLocks noChangeAspect="1"/>
            </p:cNvGraphicFramePr>
            <p:nvPr/>
          </p:nvGraphicFramePr>
          <p:xfrm>
            <a:off x="4143372" y="2143116"/>
            <a:ext cx="279400" cy="439737"/>
          </p:xfrm>
          <a:graphic>
            <a:graphicData uri="http://schemas.openxmlformats.org/presentationml/2006/ole">
              <p:oleObj spid="_x0000_s29700" name="Visio" r:id="rId12" imgW="693801" imgH="968375" progId="">
                <p:embed/>
              </p:oleObj>
            </a:graphicData>
          </a:graphic>
        </p:graphicFrame>
        <p:pic>
          <p:nvPicPr>
            <p:cNvPr id="42" name="Picture 40" descr="j0395898"/>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142976" y="2143116"/>
              <a:ext cx="541338" cy="652463"/>
            </a:xfrm>
            <a:prstGeom prst="rect">
              <a:avLst/>
            </a:prstGeom>
            <a:noFill/>
            <a:ln w="9525">
              <a:noFill/>
              <a:miter lim="800000"/>
              <a:headEnd/>
              <a:tailEnd/>
            </a:ln>
          </p:spPr>
        </p:pic>
        <p:pic>
          <p:nvPicPr>
            <p:cNvPr id="43" name="Picture 41" descr="Converged Coms Slide"/>
            <p:cNvPicPr>
              <a:picLocks noChangeAspect="1" noChangeArrowheads="1"/>
            </p:cNvPicPr>
            <p:nvPr/>
          </p:nvPicPr>
          <p:blipFill>
            <a:blip r:embed="rId14" cstate="print"/>
            <a:srcRect l="85226" t="34213" r="9613" b="57111"/>
            <a:stretch>
              <a:fillRect/>
            </a:stretch>
          </p:blipFill>
          <p:spPr bwMode="auto">
            <a:xfrm rot="999652">
              <a:off x="5334000" y="3048000"/>
              <a:ext cx="377825" cy="454025"/>
            </a:xfrm>
            <a:prstGeom prst="rect">
              <a:avLst/>
            </a:prstGeom>
            <a:noFill/>
            <a:ln w="9525" algn="ctr">
              <a:noFill/>
              <a:miter lim="800000"/>
              <a:headEnd/>
              <a:tailEnd/>
            </a:ln>
          </p:spPr>
        </p:pic>
        <p:pic>
          <p:nvPicPr>
            <p:cNvPr id="44" name="Picture 42" descr="Converged Coms Slide"/>
            <p:cNvPicPr>
              <a:picLocks noChangeAspect="1" noChangeArrowheads="1"/>
            </p:cNvPicPr>
            <p:nvPr/>
          </p:nvPicPr>
          <p:blipFill>
            <a:blip r:embed="rId14" cstate="print"/>
            <a:srcRect l="78856" t="20766" r="16440" b="66202"/>
            <a:stretch>
              <a:fillRect/>
            </a:stretch>
          </p:blipFill>
          <p:spPr bwMode="auto">
            <a:xfrm>
              <a:off x="4876800" y="2362200"/>
              <a:ext cx="304800" cy="539750"/>
            </a:xfrm>
            <a:prstGeom prst="rect">
              <a:avLst/>
            </a:prstGeom>
            <a:noFill/>
            <a:ln w="9525" algn="ctr">
              <a:noFill/>
              <a:miter lim="800000"/>
              <a:headEnd/>
              <a:tailEnd/>
            </a:ln>
          </p:spPr>
        </p:pic>
        <p:pic>
          <p:nvPicPr>
            <p:cNvPr id="45" name="Picture 43" descr="saplogo"/>
            <p:cNvPicPr>
              <a:picLocks noChangeAspect="1" noChangeArrowheads="1"/>
            </p:cNvPicPr>
            <p:nvPr/>
          </p:nvPicPr>
          <p:blipFill>
            <a:blip r:embed="rId15" cstate="print"/>
            <a:srcRect/>
            <a:stretch>
              <a:fillRect/>
            </a:stretch>
          </p:blipFill>
          <p:spPr bwMode="auto">
            <a:xfrm>
              <a:off x="5286380" y="3857628"/>
              <a:ext cx="576263" cy="342900"/>
            </a:xfrm>
            <a:prstGeom prst="rect">
              <a:avLst/>
            </a:prstGeom>
            <a:noFill/>
            <a:ln w="9525">
              <a:noFill/>
              <a:miter lim="800000"/>
              <a:headEnd/>
              <a:tailEnd/>
            </a:ln>
          </p:spPr>
        </p:pic>
        <p:sp>
          <p:nvSpPr>
            <p:cNvPr id="46" name="Oval 44"/>
            <p:cNvSpPr>
              <a:spLocks noChangeArrowheads="1"/>
            </p:cNvSpPr>
            <p:nvPr/>
          </p:nvSpPr>
          <p:spPr bwMode="auto">
            <a:xfrm>
              <a:off x="5857884" y="4786322"/>
              <a:ext cx="869950" cy="523875"/>
            </a:xfrm>
            <a:prstGeom prst="ellipse">
              <a:avLst/>
            </a:prstGeom>
            <a:solidFill>
              <a:schemeClr val="bg1"/>
            </a:solidFill>
            <a:ln w="9525" algn="ctr">
              <a:solidFill>
                <a:srgbClr val="71702E"/>
              </a:solidFill>
              <a:round/>
              <a:headEnd/>
              <a:tailEnd/>
            </a:ln>
          </p:spPr>
          <p:txBody>
            <a:bodyPr wrap="none" lIns="0" tIns="0" rIns="0" bIns="0" anchor="ctr"/>
            <a:lstStyle/>
            <a:p>
              <a:endParaRPr lang="en-US">
                <a:latin typeface="Arial" pitchFamily="34" charset="0"/>
                <a:cs typeface="Arial" pitchFamily="34" charset="0"/>
              </a:endParaRPr>
            </a:p>
          </p:txBody>
        </p:sp>
        <p:graphicFrame>
          <p:nvGraphicFramePr>
            <p:cNvPr id="47" name="Object 5"/>
            <p:cNvGraphicFramePr>
              <a:graphicFrameLocks noChangeAspect="1"/>
            </p:cNvGraphicFramePr>
            <p:nvPr/>
          </p:nvGraphicFramePr>
          <p:xfrm>
            <a:off x="6172200" y="4876800"/>
            <a:ext cx="309563" cy="401638"/>
          </p:xfrm>
          <a:graphic>
            <a:graphicData uri="http://schemas.openxmlformats.org/presentationml/2006/ole">
              <p:oleObj spid="_x0000_s29701" name="Visio" r:id="rId16" imgW="693801" imgH="968375" progId="">
                <p:embed/>
              </p:oleObj>
            </a:graphicData>
          </a:graphic>
        </p:graphicFrame>
        <p:grpSp>
          <p:nvGrpSpPr>
            <p:cNvPr id="4" name="Group 46"/>
            <p:cNvGrpSpPr>
              <a:grpSpLocks/>
            </p:cNvGrpSpPr>
            <p:nvPr/>
          </p:nvGrpSpPr>
          <p:grpSpPr bwMode="auto">
            <a:xfrm>
              <a:off x="2362200" y="3657601"/>
              <a:ext cx="1095375" cy="660401"/>
              <a:chOff x="707" y="1299"/>
              <a:chExt cx="4355" cy="2177"/>
            </a:xfrm>
          </p:grpSpPr>
          <p:sp>
            <p:nvSpPr>
              <p:cNvPr id="52" name="Arc 47"/>
              <p:cNvSpPr>
                <a:spLocks/>
              </p:cNvSpPr>
              <p:nvPr/>
            </p:nvSpPr>
            <p:spPr bwMode="auto">
              <a:xfrm>
                <a:off x="969" y="2387"/>
                <a:ext cx="3830" cy="1089"/>
              </a:xfrm>
              <a:custGeom>
                <a:avLst/>
                <a:gdLst>
                  <a:gd name="T0" fmla="*/ 0 w 38001"/>
                  <a:gd name="T1" fmla="*/ 0 h 21600"/>
                  <a:gd name="T2" fmla="*/ 0 w 38001"/>
                  <a:gd name="T3" fmla="*/ 0 h 21600"/>
                  <a:gd name="T4" fmla="*/ 0 w 38001"/>
                  <a:gd name="T5" fmla="*/ 0 h 21600"/>
                  <a:gd name="T6" fmla="*/ 0 60000 65536"/>
                  <a:gd name="T7" fmla="*/ 0 60000 65536"/>
                  <a:gd name="T8" fmla="*/ 0 60000 65536"/>
                  <a:gd name="T9" fmla="*/ 0 w 38001"/>
                  <a:gd name="T10" fmla="*/ 0 h 21600"/>
                  <a:gd name="T11" fmla="*/ 38001 w 38001"/>
                  <a:gd name="T12" fmla="*/ 21600 h 21600"/>
                </a:gdLst>
                <a:ahLst/>
                <a:cxnLst>
                  <a:cxn ang="T6">
                    <a:pos x="T0" y="T1"/>
                  </a:cxn>
                  <a:cxn ang="T7">
                    <a:pos x="T2" y="T3"/>
                  </a:cxn>
                  <a:cxn ang="T8">
                    <a:pos x="T4" y="T5"/>
                  </a:cxn>
                </a:cxnLst>
                <a:rect l="T9" t="T10" r="T11" b="T12"/>
                <a:pathLst>
                  <a:path w="38001" h="21600" fill="none" extrusionOk="0">
                    <a:moveTo>
                      <a:pt x="38000" y="10229"/>
                    </a:moveTo>
                    <a:cubicBezTo>
                      <a:pt x="34235" y="17232"/>
                      <a:pt x="26927" y="21599"/>
                      <a:pt x="18977" y="21600"/>
                    </a:cubicBezTo>
                    <a:cubicBezTo>
                      <a:pt x="11061" y="21600"/>
                      <a:pt x="3780" y="17270"/>
                      <a:pt x="0" y="10316"/>
                    </a:cubicBezTo>
                  </a:path>
                  <a:path w="38001" h="21600" stroke="0" extrusionOk="0">
                    <a:moveTo>
                      <a:pt x="38000" y="10229"/>
                    </a:moveTo>
                    <a:cubicBezTo>
                      <a:pt x="34235" y="17232"/>
                      <a:pt x="26927" y="21599"/>
                      <a:pt x="18977" y="21600"/>
                    </a:cubicBezTo>
                    <a:cubicBezTo>
                      <a:pt x="11061" y="21600"/>
                      <a:pt x="3780" y="17270"/>
                      <a:pt x="0" y="10316"/>
                    </a:cubicBezTo>
                    <a:lnTo>
                      <a:pt x="18977" y="0"/>
                    </a:lnTo>
                    <a:close/>
                  </a:path>
                </a:pathLst>
              </a:custGeom>
              <a:gradFill rotWithShape="1">
                <a:gsLst>
                  <a:gs pos="0">
                    <a:srgbClr val="1D2734"/>
                  </a:gs>
                  <a:gs pos="100000">
                    <a:srgbClr val="6688B7"/>
                  </a:gs>
                </a:gsLst>
                <a:lin ang="5400000" scaled="1"/>
              </a:gradFill>
              <a:ln w="9525" algn="ctr">
                <a:solidFill>
                  <a:srgbClr val="6688B7"/>
                </a:solidFill>
                <a:round/>
                <a:headEnd/>
                <a:tailEnd/>
              </a:ln>
            </p:spPr>
            <p:txBody>
              <a:bodyPr wrap="none" lIns="0" tIns="0" rIns="0" bIns="0" anchor="ctr"/>
              <a:lstStyle/>
              <a:p>
                <a:endParaRPr lang="en-US">
                  <a:latin typeface="Arial" pitchFamily="34" charset="0"/>
                  <a:cs typeface="Arial" pitchFamily="34" charset="0"/>
                </a:endParaRPr>
              </a:p>
            </p:txBody>
          </p:sp>
          <p:sp>
            <p:nvSpPr>
              <p:cNvPr id="53" name="Arc 48"/>
              <p:cNvSpPr>
                <a:spLocks/>
              </p:cNvSpPr>
              <p:nvPr/>
            </p:nvSpPr>
            <p:spPr bwMode="auto">
              <a:xfrm>
                <a:off x="2880" y="1299"/>
                <a:ext cx="2182" cy="1606"/>
              </a:xfrm>
              <a:custGeom>
                <a:avLst/>
                <a:gdLst>
                  <a:gd name="T0" fmla="*/ 0 w 21645"/>
                  <a:gd name="T1" fmla="*/ 0 h 31863"/>
                  <a:gd name="T2" fmla="*/ 0 w 21645"/>
                  <a:gd name="T3" fmla="*/ 0 h 31863"/>
                  <a:gd name="T4" fmla="*/ 0 w 21645"/>
                  <a:gd name="T5" fmla="*/ 0 h 31863"/>
                  <a:gd name="T6" fmla="*/ 0 60000 65536"/>
                  <a:gd name="T7" fmla="*/ 0 60000 65536"/>
                  <a:gd name="T8" fmla="*/ 0 60000 65536"/>
                  <a:gd name="T9" fmla="*/ 0 w 21645"/>
                  <a:gd name="T10" fmla="*/ 0 h 31863"/>
                  <a:gd name="T11" fmla="*/ 21645 w 21645"/>
                  <a:gd name="T12" fmla="*/ 31863 h 31863"/>
                </a:gdLst>
                <a:ahLst/>
                <a:cxnLst>
                  <a:cxn ang="T6">
                    <a:pos x="T0" y="T1"/>
                  </a:cxn>
                  <a:cxn ang="T7">
                    <a:pos x="T2" y="T3"/>
                  </a:cxn>
                  <a:cxn ang="T8">
                    <a:pos x="T4" y="T5"/>
                  </a:cxn>
                </a:cxnLst>
                <a:rect l="T9" t="T10" r="T11" b="T12"/>
                <a:pathLst>
                  <a:path w="21645" h="31863" fill="none" extrusionOk="0">
                    <a:moveTo>
                      <a:pt x="0" y="0"/>
                    </a:moveTo>
                    <a:cubicBezTo>
                      <a:pt x="15" y="0"/>
                      <a:pt x="30" y="-1"/>
                      <a:pt x="45" y="0"/>
                    </a:cubicBezTo>
                    <a:cubicBezTo>
                      <a:pt x="11974" y="0"/>
                      <a:pt x="21645" y="9670"/>
                      <a:pt x="21645" y="21600"/>
                    </a:cubicBezTo>
                    <a:cubicBezTo>
                      <a:pt x="21645" y="25183"/>
                      <a:pt x="20753" y="28710"/>
                      <a:pt x="19051" y="31863"/>
                    </a:cubicBezTo>
                  </a:path>
                  <a:path w="21645" h="31863" stroke="0" extrusionOk="0">
                    <a:moveTo>
                      <a:pt x="0" y="0"/>
                    </a:moveTo>
                    <a:cubicBezTo>
                      <a:pt x="15" y="0"/>
                      <a:pt x="30" y="-1"/>
                      <a:pt x="45" y="0"/>
                    </a:cubicBezTo>
                    <a:cubicBezTo>
                      <a:pt x="11974" y="0"/>
                      <a:pt x="21645" y="9670"/>
                      <a:pt x="21645" y="21600"/>
                    </a:cubicBezTo>
                    <a:cubicBezTo>
                      <a:pt x="21645" y="25183"/>
                      <a:pt x="20753" y="28710"/>
                      <a:pt x="19051" y="31863"/>
                    </a:cubicBezTo>
                    <a:lnTo>
                      <a:pt x="45" y="21600"/>
                    </a:lnTo>
                    <a:close/>
                  </a:path>
                </a:pathLst>
              </a:custGeom>
              <a:gradFill rotWithShape="1">
                <a:gsLst>
                  <a:gs pos="0">
                    <a:srgbClr val="20200D"/>
                  </a:gs>
                  <a:gs pos="100000">
                    <a:srgbClr val="71702E"/>
                  </a:gs>
                </a:gsLst>
                <a:lin ang="18900000" scaled="1"/>
              </a:gradFill>
              <a:ln w="9525" algn="ctr">
                <a:solidFill>
                  <a:srgbClr val="71702E"/>
                </a:solidFill>
                <a:round/>
                <a:headEnd/>
                <a:tailEnd/>
              </a:ln>
            </p:spPr>
            <p:txBody>
              <a:bodyPr wrap="none" lIns="0" tIns="0" rIns="0" bIns="0" anchor="ctr"/>
              <a:lstStyle/>
              <a:p>
                <a:endParaRPr lang="en-US">
                  <a:latin typeface="Arial" pitchFamily="34" charset="0"/>
                  <a:cs typeface="Arial" pitchFamily="34" charset="0"/>
                </a:endParaRPr>
              </a:p>
            </p:txBody>
          </p:sp>
          <p:sp>
            <p:nvSpPr>
              <p:cNvPr id="54" name="Arc 49"/>
              <p:cNvSpPr>
                <a:spLocks/>
              </p:cNvSpPr>
              <p:nvPr/>
            </p:nvSpPr>
            <p:spPr bwMode="auto">
              <a:xfrm>
                <a:off x="707" y="1303"/>
                <a:ext cx="2180" cy="1611"/>
              </a:xfrm>
              <a:custGeom>
                <a:avLst/>
                <a:gdLst>
                  <a:gd name="T0" fmla="*/ 0 w 21630"/>
                  <a:gd name="T1" fmla="*/ 0 h 31960"/>
                  <a:gd name="T2" fmla="*/ 0 w 21630"/>
                  <a:gd name="T3" fmla="*/ 0 h 31960"/>
                  <a:gd name="T4" fmla="*/ 0 w 21630"/>
                  <a:gd name="T5" fmla="*/ 0 h 31960"/>
                  <a:gd name="T6" fmla="*/ 0 60000 65536"/>
                  <a:gd name="T7" fmla="*/ 0 60000 65536"/>
                  <a:gd name="T8" fmla="*/ 0 60000 65536"/>
                  <a:gd name="T9" fmla="*/ 0 w 21630"/>
                  <a:gd name="T10" fmla="*/ 0 h 31960"/>
                  <a:gd name="T11" fmla="*/ 21630 w 21630"/>
                  <a:gd name="T12" fmla="*/ 31960 h 31960"/>
                </a:gdLst>
                <a:ahLst/>
                <a:cxnLst>
                  <a:cxn ang="T6">
                    <a:pos x="T0" y="T1"/>
                  </a:cxn>
                  <a:cxn ang="T7">
                    <a:pos x="T2" y="T3"/>
                  </a:cxn>
                  <a:cxn ang="T8">
                    <a:pos x="T4" y="T5"/>
                  </a:cxn>
                </a:cxnLst>
                <a:rect l="T9" t="T10" r="T11" b="T12"/>
                <a:pathLst>
                  <a:path w="21630" h="31960" fill="none" extrusionOk="0">
                    <a:moveTo>
                      <a:pt x="2646" y="31960"/>
                    </a:moveTo>
                    <a:cubicBezTo>
                      <a:pt x="910" y="28783"/>
                      <a:pt x="0" y="25220"/>
                      <a:pt x="0" y="21600"/>
                    </a:cubicBezTo>
                    <a:cubicBezTo>
                      <a:pt x="0" y="9670"/>
                      <a:pt x="9670" y="0"/>
                      <a:pt x="21600" y="0"/>
                    </a:cubicBezTo>
                    <a:cubicBezTo>
                      <a:pt x="21609" y="-1"/>
                      <a:pt x="21619" y="0"/>
                      <a:pt x="21629" y="0"/>
                    </a:cubicBezTo>
                  </a:path>
                  <a:path w="21630" h="31960" stroke="0" extrusionOk="0">
                    <a:moveTo>
                      <a:pt x="2646" y="31960"/>
                    </a:moveTo>
                    <a:cubicBezTo>
                      <a:pt x="910" y="28783"/>
                      <a:pt x="0" y="25220"/>
                      <a:pt x="0" y="21600"/>
                    </a:cubicBezTo>
                    <a:cubicBezTo>
                      <a:pt x="0" y="9670"/>
                      <a:pt x="9670" y="0"/>
                      <a:pt x="21600" y="0"/>
                    </a:cubicBezTo>
                    <a:cubicBezTo>
                      <a:pt x="21609" y="-1"/>
                      <a:pt x="21619" y="0"/>
                      <a:pt x="21629" y="0"/>
                    </a:cubicBezTo>
                    <a:lnTo>
                      <a:pt x="21600" y="21600"/>
                    </a:lnTo>
                    <a:close/>
                  </a:path>
                </a:pathLst>
              </a:custGeom>
              <a:gradFill rotWithShape="1">
                <a:gsLst>
                  <a:gs pos="0">
                    <a:srgbClr val="C47100"/>
                  </a:gs>
                  <a:gs pos="100000">
                    <a:srgbClr val="382000"/>
                  </a:gs>
                </a:gsLst>
                <a:lin ang="2700000" scaled="1"/>
              </a:gradFill>
              <a:ln w="9525" algn="ctr">
                <a:solidFill>
                  <a:srgbClr val="C47100"/>
                </a:solidFill>
                <a:round/>
                <a:headEnd/>
                <a:tailEnd/>
              </a:ln>
            </p:spPr>
            <p:txBody>
              <a:bodyPr wrap="none" lIns="0" tIns="0" rIns="0" bIns="0" anchor="ctr"/>
              <a:lstStyle/>
              <a:p>
                <a:endParaRPr lang="en-US">
                  <a:latin typeface="Arial" pitchFamily="34" charset="0"/>
                  <a:cs typeface="Arial" pitchFamily="34" charset="0"/>
                </a:endParaRPr>
              </a:p>
            </p:txBody>
          </p:sp>
        </p:grpSp>
        <p:sp>
          <p:nvSpPr>
            <p:cNvPr id="49" name="Rectangle 50"/>
            <p:cNvSpPr>
              <a:spLocks noChangeArrowheads="1"/>
            </p:cNvSpPr>
            <p:nvPr/>
          </p:nvSpPr>
          <p:spPr bwMode="auto">
            <a:xfrm>
              <a:off x="2486299" y="3733800"/>
              <a:ext cx="1085850" cy="392113"/>
            </a:xfrm>
            <a:prstGeom prst="rect">
              <a:avLst/>
            </a:prstGeom>
            <a:noFill/>
            <a:ln w="9525" algn="ctr">
              <a:noFill/>
              <a:miter lim="800000"/>
              <a:headEnd/>
              <a:tailEnd/>
            </a:ln>
          </p:spPr>
          <p:txBody>
            <a:bodyPr wrap="none" lIns="0" tIns="0" rIns="0" bIns="0" anchor="ctr"/>
            <a:lstStyle/>
            <a:p>
              <a:pPr>
                <a:lnSpc>
                  <a:spcPct val="110000"/>
                </a:lnSpc>
                <a:spcBef>
                  <a:spcPct val="10000"/>
                </a:spcBef>
                <a:spcAft>
                  <a:spcPct val="10000"/>
                </a:spcAft>
                <a:buClr>
                  <a:srgbClr val="B2B2B2"/>
                </a:buClr>
                <a:buSzPct val="80000"/>
                <a:buFont typeface="Wingdings 3" pitchFamily="18" charset="2"/>
                <a:buNone/>
              </a:pPr>
              <a:r>
                <a:rPr lang="en-US" b="1" dirty="0">
                  <a:solidFill>
                    <a:schemeClr val="bg1"/>
                  </a:solidFill>
                  <a:latin typeface="Arial" pitchFamily="34" charset="0"/>
                  <a:cs typeface="Arial" pitchFamily="34" charset="0"/>
                </a:rPr>
                <a:t>Presence</a:t>
              </a:r>
            </a:p>
          </p:txBody>
        </p:sp>
        <p:sp>
          <p:nvSpPr>
            <p:cNvPr id="50" name="Rectangle 51"/>
            <p:cNvSpPr>
              <a:spLocks noChangeArrowheads="1"/>
            </p:cNvSpPr>
            <p:nvPr/>
          </p:nvSpPr>
          <p:spPr bwMode="auto">
            <a:xfrm>
              <a:off x="5715000" y="4343400"/>
              <a:ext cx="1085850" cy="458788"/>
            </a:xfrm>
            <a:prstGeom prst="rect">
              <a:avLst/>
            </a:prstGeom>
            <a:noFill/>
            <a:ln w="9525" algn="ctr">
              <a:noFill/>
              <a:miter lim="800000"/>
              <a:headEnd/>
              <a:tailEnd/>
            </a:ln>
          </p:spPr>
          <p:txBody>
            <a:bodyPr wrap="none" lIns="0" tIns="0" rIns="0" bIns="0" anchor="ctr"/>
            <a:lstStyle/>
            <a:p>
              <a:pPr>
                <a:lnSpc>
                  <a:spcPct val="110000"/>
                </a:lnSpc>
                <a:spcBef>
                  <a:spcPct val="10000"/>
                </a:spcBef>
                <a:spcAft>
                  <a:spcPct val="10000"/>
                </a:spcAft>
                <a:buClr>
                  <a:srgbClr val="B2B2B2"/>
                </a:buClr>
                <a:buSzPct val="80000"/>
                <a:buFont typeface="Wingdings 3" pitchFamily="18" charset="2"/>
                <a:buNone/>
              </a:pPr>
              <a:r>
                <a:rPr lang="en-US" sz="1600" b="1">
                  <a:latin typeface="Arial" pitchFamily="34" charset="0"/>
                  <a:cs typeface="Arial" pitchFamily="34" charset="0"/>
                </a:rPr>
                <a:t>Any Person</a:t>
              </a:r>
            </a:p>
          </p:txBody>
        </p:sp>
        <p:sp>
          <p:nvSpPr>
            <p:cNvPr id="51" name="Freeform 52"/>
            <p:cNvSpPr>
              <a:spLocks/>
            </p:cNvSpPr>
            <p:nvPr/>
          </p:nvSpPr>
          <p:spPr bwMode="auto">
            <a:xfrm>
              <a:off x="3286116" y="4071942"/>
              <a:ext cx="2794001" cy="835023"/>
            </a:xfrm>
            <a:custGeom>
              <a:avLst/>
              <a:gdLst>
                <a:gd name="T0" fmla="*/ 2147483647 w 2086"/>
                <a:gd name="T1" fmla="*/ 2147483647 h 907"/>
                <a:gd name="T2" fmla="*/ 2147483647 w 2086"/>
                <a:gd name="T3" fmla="*/ 2147483647 h 907"/>
                <a:gd name="T4" fmla="*/ 0 w 2086"/>
                <a:gd name="T5" fmla="*/ 0 h 907"/>
                <a:gd name="T6" fmla="*/ 0 60000 65536"/>
                <a:gd name="T7" fmla="*/ 0 60000 65536"/>
                <a:gd name="T8" fmla="*/ 0 60000 65536"/>
                <a:gd name="T9" fmla="*/ 0 w 2086"/>
                <a:gd name="T10" fmla="*/ 0 h 907"/>
                <a:gd name="T11" fmla="*/ 2086 w 2086"/>
                <a:gd name="T12" fmla="*/ 907 h 907"/>
              </a:gdLst>
              <a:ahLst/>
              <a:cxnLst>
                <a:cxn ang="T6">
                  <a:pos x="T0" y="T1"/>
                </a:cxn>
                <a:cxn ang="T7">
                  <a:pos x="T2" y="T3"/>
                </a:cxn>
                <a:cxn ang="T8">
                  <a:pos x="T4" y="T5"/>
                </a:cxn>
              </a:cxnLst>
              <a:rect l="T9" t="T10" r="T11" b="T12"/>
              <a:pathLst>
                <a:path w="2086" h="907">
                  <a:moveTo>
                    <a:pt x="2086" y="907"/>
                  </a:moveTo>
                  <a:cubicBezTo>
                    <a:pt x="1511" y="733"/>
                    <a:pt x="937" y="559"/>
                    <a:pt x="589" y="408"/>
                  </a:cubicBezTo>
                  <a:cubicBezTo>
                    <a:pt x="241" y="257"/>
                    <a:pt x="120" y="128"/>
                    <a:pt x="0" y="0"/>
                  </a:cubicBezTo>
                </a:path>
              </a:pathLst>
            </a:custGeom>
            <a:noFill/>
            <a:ln w="76200" cap="rnd">
              <a:solidFill>
                <a:schemeClr val="hlink"/>
              </a:solidFill>
              <a:prstDash val="sysDot"/>
              <a:round/>
              <a:headEnd type="triangle" w="med" len="med"/>
              <a:tailEnd/>
            </a:ln>
          </p:spPr>
          <p:txBody>
            <a:bodyPr/>
            <a:lstStyle/>
            <a:p>
              <a:endParaRPr lang="en-US">
                <a:latin typeface="Arial" pitchFamily="34" charset="0"/>
                <a:cs typeface="Arial" pitchFamily="34" charset="0"/>
              </a:endParaRPr>
            </a:p>
          </p:txBody>
        </p:sp>
      </p:grpSp>
      <p:grpSp>
        <p:nvGrpSpPr>
          <p:cNvPr id="5" name="Group 56"/>
          <p:cNvGrpSpPr>
            <a:grpSpLocks/>
          </p:cNvGrpSpPr>
          <p:nvPr/>
        </p:nvGrpSpPr>
        <p:grpSpPr bwMode="auto">
          <a:xfrm>
            <a:off x="7010400" y="685800"/>
            <a:ext cx="2133600" cy="3714776"/>
            <a:chOff x="7000892" y="1428736"/>
            <a:chExt cx="1985962" cy="3881462"/>
          </a:xfrm>
        </p:grpSpPr>
        <p:sp>
          <p:nvSpPr>
            <p:cNvPr id="58" name="Rectangle 53"/>
            <p:cNvSpPr>
              <a:spLocks noChangeArrowheads="1"/>
            </p:cNvSpPr>
            <p:nvPr/>
          </p:nvSpPr>
          <p:spPr bwMode="auto">
            <a:xfrm>
              <a:off x="7000892" y="1428736"/>
              <a:ext cx="1985962" cy="381000"/>
            </a:xfrm>
            <a:prstGeom prst="rect">
              <a:avLst/>
            </a:prstGeom>
            <a:solidFill>
              <a:srgbClr val="CC3300"/>
            </a:solidFill>
            <a:ln w="9525">
              <a:solidFill>
                <a:schemeClr val="tx1"/>
              </a:solidFill>
              <a:miter lim="800000"/>
              <a:headEnd/>
              <a:tailEnd/>
            </a:ln>
            <a:scene3d>
              <a:camera prst="orthographicFront"/>
              <a:lightRig rig="threePt" dir="t"/>
            </a:scene3d>
            <a:sp3d>
              <a:bevelT/>
            </a:sp3d>
          </p:spPr>
          <p:txBody>
            <a:bodyPr wrap="none" anchor="ctr"/>
            <a:lstStyle/>
            <a:p>
              <a:r>
                <a:rPr lang="en-US" sz="2000" b="1" dirty="0">
                  <a:solidFill>
                    <a:schemeClr val="bg1"/>
                  </a:solidFill>
                  <a:latin typeface="Arial" pitchFamily="34" charset="0"/>
                  <a:cs typeface="Arial" pitchFamily="34" charset="0"/>
                </a:rPr>
                <a:t>Voice</a:t>
              </a:r>
            </a:p>
          </p:txBody>
        </p:sp>
        <p:sp>
          <p:nvSpPr>
            <p:cNvPr id="59" name="Rectangle 54"/>
            <p:cNvSpPr>
              <a:spLocks noChangeArrowheads="1"/>
            </p:cNvSpPr>
            <p:nvPr/>
          </p:nvSpPr>
          <p:spPr bwMode="auto">
            <a:xfrm>
              <a:off x="7000892" y="1928802"/>
              <a:ext cx="1985962" cy="381000"/>
            </a:xfrm>
            <a:prstGeom prst="rect">
              <a:avLst/>
            </a:prstGeom>
            <a:solidFill>
              <a:srgbClr val="CC3300"/>
            </a:solidFill>
            <a:ln w="9525">
              <a:solidFill>
                <a:schemeClr val="tx1"/>
              </a:solidFill>
              <a:miter lim="800000"/>
              <a:headEnd/>
              <a:tailEnd/>
            </a:ln>
            <a:scene3d>
              <a:camera prst="orthographicFront"/>
              <a:lightRig rig="threePt" dir="t"/>
            </a:scene3d>
            <a:sp3d>
              <a:bevelT/>
            </a:sp3d>
          </p:spPr>
          <p:txBody>
            <a:bodyPr wrap="none" anchor="ctr"/>
            <a:lstStyle/>
            <a:p>
              <a:r>
                <a:rPr lang="en-US" sz="2000" b="1" dirty="0">
                  <a:solidFill>
                    <a:schemeClr val="bg1"/>
                  </a:solidFill>
                  <a:latin typeface="Arial" pitchFamily="34" charset="0"/>
                  <a:cs typeface="Arial" pitchFamily="34" charset="0"/>
                </a:rPr>
                <a:t>Data</a:t>
              </a:r>
            </a:p>
          </p:txBody>
        </p:sp>
        <p:sp>
          <p:nvSpPr>
            <p:cNvPr id="60" name="Rectangle 55"/>
            <p:cNvSpPr>
              <a:spLocks noChangeArrowheads="1"/>
            </p:cNvSpPr>
            <p:nvPr/>
          </p:nvSpPr>
          <p:spPr bwMode="auto">
            <a:xfrm>
              <a:off x="7000892" y="2428868"/>
              <a:ext cx="1985962" cy="381000"/>
            </a:xfrm>
            <a:prstGeom prst="rect">
              <a:avLst/>
            </a:prstGeom>
            <a:solidFill>
              <a:srgbClr val="CC3300"/>
            </a:solidFill>
            <a:ln w="9525">
              <a:solidFill>
                <a:schemeClr val="tx1"/>
              </a:solidFill>
              <a:miter lim="800000"/>
              <a:headEnd/>
              <a:tailEnd/>
            </a:ln>
            <a:scene3d>
              <a:camera prst="orthographicFront"/>
              <a:lightRig rig="threePt" dir="t"/>
            </a:scene3d>
            <a:sp3d>
              <a:bevelT/>
            </a:sp3d>
          </p:spPr>
          <p:txBody>
            <a:bodyPr wrap="none" anchor="ctr"/>
            <a:lstStyle/>
            <a:p>
              <a:r>
                <a:rPr lang="en-US" sz="2000" b="1" dirty="0">
                  <a:solidFill>
                    <a:schemeClr val="bg1"/>
                  </a:solidFill>
                  <a:latin typeface="Arial" pitchFamily="34" charset="0"/>
                  <a:cs typeface="Arial" pitchFamily="34" charset="0"/>
                </a:rPr>
                <a:t>Mobility</a:t>
              </a:r>
            </a:p>
          </p:txBody>
        </p:sp>
        <p:sp>
          <p:nvSpPr>
            <p:cNvPr id="61" name="Rectangle 56"/>
            <p:cNvSpPr>
              <a:spLocks noChangeArrowheads="1"/>
            </p:cNvSpPr>
            <p:nvPr/>
          </p:nvSpPr>
          <p:spPr bwMode="auto">
            <a:xfrm>
              <a:off x="7000892" y="2928934"/>
              <a:ext cx="1985962" cy="381000"/>
            </a:xfrm>
            <a:prstGeom prst="rect">
              <a:avLst/>
            </a:prstGeom>
            <a:solidFill>
              <a:srgbClr val="CC3300"/>
            </a:solidFill>
            <a:ln w="9525">
              <a:solidFill>
                <a:schemeClr val="tx1"/>
              </a:solidFill>
              <a:miter lim="800000"/>
              <a:headEnd/>
              <a:tailEnd/>
            </a:ln>
            <a:scene3d>
              <a:camera prst="orthographicFront"/>
              <a:lightRig rig="threePt" dir="t"/>
            </a:scene3d>
            <a:sp3d>
              <a:bevelT/>
            </a:sp3d>
          </p:spPr>
          <p:txBody>
            <a:bodyPr wrap="none" anchor="ctr"/>
            <a:lstStyle/>
            <a:p>
              <a:r>
                <a:rPr lang="en-US" sz="2000" b="1" dirty="0" smtClean="0">
                  <a:solidFill>
                    <a:schemeClr val="bg1"/>
                  </a:solidFill>
                  <a:latin typeface="Arial" pitchFamily="34" charset="0"/>
                  <a:cs typeface="Arial" pitchFamily="34" charset="0"/>
                </a:rPr>
                <a:t>Appl </a:t>
              </a:r>
              <a:r>
                <a:rPr lang="en-US" sz="2000" b="1" dirty="0">
                  <a:solidFill>
                    <a:schemeClr val="bg1"/>
                  </a:solidFill>
                  <a:latin typeface="Arial" pitchFamily="34" charset="0"/>
                  <a:cs typeface="Arial" pitchFamily="34" charset="0"/>
                </a:rPr>
                <a:t>Hosting</a:t>
              </a:r>
            </a:p>
          </p:txBody>
        </p:sp>
        <p:sp>
          <p:nvSpPr>
            <p:cNvPr id="62" name="Rectangle 57"/>
            <p:cNvSpPr>
              <a:spLocks noChangeArrowheads="1"/>
            </p:cNvSpPr>
            <p:nvPr/>
          </p:nvSpPr>
          <p:spPr bwMode="auto">
            <a:xfrm>
              <a:off x="7000892" y="3429000"/>
              <a:ext cx="1985962" cy="381000"/>
            </a:xfrm>
            <a:prstGeom prst="rect">
              <a:avLst/>
            </a:prstGeom>
            <a:solidFill>
              <a:srgbClr val="CC3300"/>
            </a:solidFill>
            <a:ln w="9525">
              <a:solidFill>
                <a:schemeClr val="tx1"/>
              </a:solidFill>
              <a:miter lim="800000"/>
              <a:headEnd/>
              <a:tailEnd/>
            </a:ln>
            <a:scene3d>
              <a:camera prst="orthographicFront"/>
              <a:lightRig rig="threePt" dir="t"/>
            </a:scene3d>
            <a:sp3d>
              <a:bevelT/>
            </a:sp3d>
          </p:spPr>
          <p:txBody>
            <a:bodyPr wrap="none" anchor="ctr"/>
            <a:lstStyle/>
            <a:p>
              <a:r>
                <a:rPr lang="en-US" sz="2000" b="1" dirty="0">
                  <a:solidFill>
                    <a:schemeClr val="bg1"/>
                  </a:solidFill>
                  <a:latin typeface="Arial" pitchFamily="34" charset="0"/>
                  <a:cs typeface="Arial" pitchFamily="34" charset="0"/>
                </a:rPr>
                <a:t>CRM</a:t>
              </a:r>
            </a:p>
          </p:txBody>
        </p:sp>
        <p:sp>
          <p:nvSpPr>
            <p:cNvPr id="63" name="Rectangle 58"/>
            <p:cNvSpPr>
              <a:spLocks noChangeArrowheads="1"/>
            </p:cNvSpPr>
            <p:nvPr/>
          </p:nvSpPr>
          <p:spPr bwMode="auto">
            <a:xfrm>
              <a:off x="7000892" y="3929066"/>
              <a:ext cx="1985962" cy="381000"/>
            </a:xfrm>
            <a:prstGeom prst="rect">
              <a:avLst/>
            </a:prstGeom>
            <a:solidFill>
              <a:srgbClr val="CC3300"/>
            </a:solidFill>
            <a:ln w="9525">
              <a:solidFill>
                <a:schemeClr val="tx1"/>
              </a:solidFill>
              <a:miter lim="800000"/>
              <a:headEnd/>
              <a:tailEnd/>
            </a:ln>
            <a:scene3d>
              <a:camera prst="orthographicFront"/>
              <a:lightRig rig="threePt" dir="t"/>
            </a:scene3d>
            <a:sp3d>
              <a:bevelT/>
            </a:sp3d>
          </p:spPr>
          <p:txBody>
            <a:bodyPr wrap="none" anchor="ctr"/>
            <a:lstStyle/>
            <a:p>
              <a:r>
                <a:rPr lang="en-US" sz="2000" b="1" dirty="0">
                  <a:solidFill>
                    <a:schemeClr val="bg1"/>
                  </a:solidFill>
                  <a:latin typeface="Arial" pitchFamily="34" charset="0"/>
                  <a:cs typeface="Arial" pitchFamily="34" charset="0"/>
                </a:rPr>
                <a:t>Contact Centre</a:t>
              </a:r>
            </a:p>
          </p:txBody>
        </p:sp>
        <p:sp>
          <p:nvSpPr>
            <p:cNvPr id="64" name="Rectangle 59"/>
            <p:cNvSpPr>
              <a:spLocks noChangeArrowheads="1"/>
            </p:cNvSpPr>
            <p:nvPr/>
          </p:nvSpPr>
          <p:spPr bwMode="auto">
            <a:xfrm>
              <a:off x="7000892" y="4429132"/>
              <a:ext cx="1985962" cy="381000"/>
            </a:xfrm>
            <a:prstGeom prst="rect">
              <a:avLst/>
            </a:prstGeom>
            <a:solidFill>
              <a:srgbClr val="CC3300"/>
            </a:solidFill>
            <a:ln w="9525">
              <a:solidFill>
                <a:schemeClr val="tx1"/>
              </a:solidFill>
              <a:miter lim="800000"/>
              <a:headEnd/>
              <a:tailEnd/>
            </a:ln>
            <a:scene3d>
              <a:camera prst="orthographicFront"/>
              <a:lightRig rig="threePt" dir="t"/>
            </a:scene3d>
            <a:sp3d>
              <a:bevelT/>
            </a:sp3d>
          </p:spPr>
          <p:txBody>
            <a:bodyPr wrap="none" anchor="ctr"/>
            <a:lstStyle/>
            <a:p>
              <a:r>
                <a:rPr lang="en-US" sz="2000" b="1" dirty="0">
                  <a:solidFill>
                    <a:schemeClr val="bg1"/>
                  </a:solidFill>
                  <a:latin typeface="Arial" pitchFamily="34" charset="0"/>
                  <a:cs typeface="Arial" pitchFamily="34" charset="0"/>
                </a:rPr>
                <a:t>Security</a:t>
              </a:r>
            </a:p>
          </p:txBody>
        </p:sp>
        <p:sp>
          <p:nvSpPr>
            <p:cNvPr id="65" name="Rectangle 60"/>
            <p:cNvSpPr>
              <a:spLocks noChangeArrowheads="1"/>
            </p:cNvSpPr>
            <p:nvPr/>
          </p:nvSpPr>
          <p:spPr bwMode="auto">
            <a:xfrm>
              <a:off x="7000892" y="4929198"/>
              <a:ext cx="1985962" cy="381000"/>
            </a:xfrm>
            <a:prstGeom prst="rect">
              <a:avLst/>
            </a:prstGeom>
            <a:solidFill>
              <a:srgbClr val="CC3300"/>
            </a:solidFill>
            <a:ln w="9525">
              <a:solidFill>
                <a:schemeClr val="tx1"/>
              </a:solidFill>
              <a:miter lim="800000"/>
              <a:headEnd/>
              <a:tailEnd/>
            </a:ln>
            <a:scene3d>
              <a:camera prst="orthographicFront"/>
              <a:lightRig rig="threePt" dir="t"/>
            </a:scene3d>
            <a:sp3d>
              <a:bevelT/>
            </a:sp3d>
          </p:spPr>
          <p:txBody>
            <a:bodyPr wrap="none" anchor="ctr"/>
            <a:lstStyle/>
            <a:p>
              <a:r>
                <a:rPr lang="en-US" sz="2000" b="1" dirty="0">
                  <a:solidFill>
                    <a:schemeClr val="bg1"/>
                  </a:solidFill>
                  <a:latin typeface="Arial" pitchFamily="34" charset="0"/>
                  <a:cs typeface="Arial" pitchFamily="34" charset="0"/>
                </a:rPr>
                <a:t>Access</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1" descr="template 2"/>
          <p:cNvPicPr>
            <a:picLocks noChangeAspect="1" noChangeArrowheads="1"/>
          </p:cNvPicPr>
          <p:nvPr/>
        </p:nvPicPr>
        <p:blipFill>
          <a:blip r:embed="rId4" cstate="print"/>
          <a:srcRect/>
          <a:stretch>
            <a:fillRect/>
          </a:stretch>
        </p:blipFill>
        <p:spPr bwMode="auto">
          <a:xfrm>
            <a:off x="0" y="0"/>
            <a:ext cx="9144000" cy="6867525"/>
          </a:xfrm>
          <a:prstGeom prst="rect">
            <a:avLst/>
          </a:prstGeom>
          <a:noFill/>
          <a:ln w="9525">
            <a:noFill/>
            <a:miter lim="800000"/>
            <a:headEnd/>
            <a:tailEnd/>
          </a:ln>
        </p:spPr>
      </p:pic>
      <p:sp>
        <p:nvSpPr>
          <p:cNvPr id="17410" name="Rectangle 12"/>
          <p:cNvSpPr>
            <a:spLocks noChangeArrowheads="1"/>
          </p:cNvSpPr>
          <p:nvPr/>
        </p:nvSpPr>
        <p:spPr bwMode="auto">
          <a:xfrm>
            <a:off x="533400" y="228600"/>
            <a:ext cx="3008313" cy="701675"/>
          </a:xfrm>
          <a:prstGeom prst="rect">
            <a:avLst/>
          </a:prstGeom>
          <a:noFill/>
          <a:ln w="9525">
            <a:noFill/>
            <a:miter lim="800000"/>
            <a:headEnd/>
            <a:tailEnd/>
          </a:ln>
        </p:spPr>
        <p:txBody>
          <a:bodyPr wrap="none">
            <a:spAutoFit/>
          </a:bodyPr>
          <a:lstStyle/>
          <a:p>
            <a:pPr algn="l" eaLnBrk="0" hangingPunct="0"/>
            <a:r>
              <a:rPr lang="en-US" sz="4000" dirty="0">
                <a:solidFill>
                  <a:srgbClr val="003CCC"/>
                </a:solidFill>
              </a:rPr>
              <a:t>The strategy</a:t>
            </a:r>
          </a:p>
        </p:txBody>
      </p:sp>
      <p:sp>
        <p:nvSpPr>
          <p:cNvPr id="17411" name="Rectangle 13"/>
          <p:cNvSpPr>
            <a:spLocks noChangeArrowheads="1"/>
          </p:cNvSpPr>
          <p:nvPr/>
        </p:nvSpPr>
        <p:spPr bwMode="auto">
          <a:xfrm>
            <a:off x="152400" y="1143000"/>
            <a:ext cx="5954342" cy="4401205"/>
          </a:xfrm>
          <a:prstGeom prst="rect">
            <a:avLst/>
          </a:prstGeom>
          <a:noFill/>
          <a:ln w="9525">
            <a:noFill/>
            <a:miter lim="800000"/>
            <a:headEnd/>
            <a:tailEnd/>
          </a:ln>
        </p:spPr>
        <p:txBody>
          <a:bodyPr wrap="square">
            <a:spAutoFit/>
          </a:bodyPr>
          <a:lstStyle/>
          <a:p>
            <a:pPr algn="l" eaLnBrk="0" hangingPunct="0"/>
            <a:r>
              <a:rPr lang="en-US" sz="1800" dirty="0" smtClean="0">
                <a:solidFill>
                  <a:srgbClr val="003CCC"/>
                </a:solidFill>
              </a:rPr>
              <a:t>• Expanding horizontally to compete as a provider of</a:t>
            </a:r>
          </a:p>
          <a:p>
            <a:pPr lvl="1" algn="l" eaLnBrk="0" hangingPunct="0">
              <a:buFont typeface="Courier New" pitchFamily="49" charset="0"/>
              <a:buChar char="o"/>
            </a:pPr>
            <a:r>
              <a:rPr lang="en-US" sz="1400" dirty="0" smtClean="0">
                <a:solidFill>
                  <a:srgbClr val="003CCC"/>
                </a:solidFill>
              </a:rPr>
              <a:t> Managed Service - VANS operator</a:t>
            </a:r>
          </a:p>
          <a:p>
            <a:pPr lvl="1" algn="l" eaLnBrk="0" hangingPunct="0">
              <a:buFont typeface="Courier New" pitchFamily="49" charset="0"/>
              <a:buChar char="o"/>
            </a:pPr>
            <a:r>
              <a:rPr lang="en-US" sz="1400" dirty="0" smtClean="0">
                <a:solidFill>
                  <a:srgbClr val="003CCC"/>
                </a:solidFill>
              </a:rPr>
              <a:t> Corporate Access - Last mile access provider</a:t>
            </a:r>
          </a:p>
          <a:p>
            <a:pPr lvl="1" algn="l" eaLnBrk="0" hangingPunct="0">
              <a:buFont typeface="Courier New" pitchFamily="49" charset="0"/>
              <a:buChar char="o"/>
            </a:pPr>
            <a:r>
              <a:rPr lang="en-US" sz="1400" dirty="0" smtClean="0">
                <a:solidFill>
                  <a:srgbClr val="003CCC"/>
                </a:solidFill>
              </a:rPr>
              <a:t> Gated Communities Infrastructure</a:t>
            </a:r>
          </a:p>
          <a:p>
            <a:pPr lvl="1" algn="l" eaLnBrk="0" hangingPunct="0">
              <a:buFont typeface="Courier New" pitchFamily="49" charset="0"/>
              <a:buChar char="o"/>
            </a:pPr>
            <a:r>
              <a:rPr lang="en-US" sz="1400" dirty="0" smtClean="0">
                <a:solidFill>
                  <a:srgbClr val="003CCC"/>
                </a:solidFill>
              </a:rPr>
              <a:t> Connectivity provider</a:t>
            </a:r>
          </a:p>
          <a:p>
            <a:pPr lvl="1" algn="l" eaLnBrk="0" hangingPunct="0">
              <a:buFont typeface="Courier New" pitchFamily="49" charset="0"/>
              <a:buChar char="o"/>
            </a:pPr>
            <a:r>
              <a:rPr lang="en-US" sz="1400" dirty="0" smtClean="0">
                <a:solidFill>
                  <a:srgbClr val="003CCC"/>
                </a:solidFill>
              </a:rPr>
              <a:t> International connectivity</a:t>
            </a:r>
          </a:p>
          <a:p>
            <a:pPr lvl="1" algn="l" eaLnBrk="0" hangingPunct="0">
              <a:buFont typeface="Courier New" pitchFamily="49" charset="0"/>
              <a:buChar char="o"/>
            </a:pPr>
            <a:endParaRPr lang="en-US" sz="1400" dirty="0" smtClean="0">
              <a:solidFill>
                <a:srgbClr val="003CCC"/>
              </a:solidFill>
            </a:endParaRPr>
          </a:p>
          <a:p>
            <a:pPr algn="l" eaLnBrk="0" hangingPunct="0">
              <a:buFont typeface="Arial" pitchFamily="34" charset="0"/>
              <a:buChar char="•"/>
            </a:pPr>
            <a:r>
              <a:rPr lang="en-US" sz="1800" dirty="0" smtClean="0">
                <a:solidFill>
                  <a:srgbClr val="003CCC"/>
                </a:solidFill>
              </a:rPr>
              <a:t> Continue to focus on mobile voice and data</a:t>
            </a:r>
          </a:p>
          <a:p>
            <a:pPr lvl="1" algn="l" eaLnBrk="0" hangingPunct="0">
              <a:buFont typeface="Courier New" pitchFamily="49" charset="0"/>
              <a:buChar char="o"/>
            </a:pPr>
            <a:r>
              <a:rPr lang="en-US" sz="1400" dirty="0" smtClean="0">
                <a:solidFill>
                  <a:srgbClr val="003CCC"/>
                </a:solidFill>
              </a:rPr>
              <a:t> Democratise data</a:t>
            </a:r>
          </a:p>
          <a:p>
            <a:pPr lvl="1" algn="l" eaLnBrk="0" hangingPunct="0">
              <a:buFont typeface="Courier New" pitchFamily="49" charset="0"/>
              <a:buChar char="o"/>
            </a:pPr>
            <a:r>
              <a:rPr lang="en-US" sz="1400" dirty="0" smtClean="0">
                <a:solidFill>
                  <a:srgbClr val="003CCC"/>
                </a:solidFill>
              </a:rPr>
              <a:t> Provide value based deals</a:t>
            </a:r>
          </a:p>
          <a:p>
            <a:pPr lvl="1" algn="l" eaLnBrk="0" hangingPunct="0">
              <a:buFont typeface="Courier New" pitchFamily="49" charset="0"/>
              <a:buChar char="o"/>
            </a:pPr>
            <a:r>
              <a:rPr lang="en-US" sz="1400" dirty="0" smtClean="0">
                <a:solidFill>
                  <a:srgbClr val="003CCC"/>
                </a:solidFill>
              </a:rPr>
              <a:t> Continue to bridge the digital divide, empower users.</a:t>
            </a:r>
          </a:p>
          <a:p>
            <a:pPr lvl="1" algn="l" eaLnBrk="0" hangingPunct="0">
              <a:buFont typeface="Courier New" pitchFamily="49" charset="0"/>
              <a:buChar char="o"/>
            </a:pPr>
            <a:endParaRPr lang="en-US" sz="1400" dirty="0" smtClean="0">
              <a:solidFill>
                <a:srgbClr val="003CCC"/>
              </a:solidFill>
            </a:endParaRPr>
          </a:p>
          <a:p>
            <a:pPr eaLnBrk="0" hangingPunct="0">
              <a:buFont typeface="Arial" pitchFamily="34" charset="0"/>
              <a:buChar char="•"/>
            </a:pPr>
            <a:r>
              <a:rPr lang="en-US" sz="1800" dirty="0" smtClean="0">
                <a:solidFill>
                  <a:srgbClr val="003CCC"/>
                </a:solidFill>
              </a:rPr>
              <a:t>  Position as an ICT partner to drive service delivery</a:t>
            </a:r>
          </a:p>
          <a:p>
            <a:pPr lvl="1" eaLnBrk="0" hangingPunct="0">
              <a:buFont typeface="Courier New" pitchFamily="49" charset="0"/>
              <a:buChar char="o"/>
            </a:pPr>
            <a:r>
              <a:rPr lang="en-US" sz="1400" dirty="0" smtClean="0">
                <a:solidFill>
                  <a:srgbClr val="003CCC"/>
                </a:solidFill>
              </a:rPr>
              <a:t> Health</a:t>
            </a:r>
          </a:p>
          <a:p>
            <a:pPr lvl="1" eaLnBrk="0" hangingPunct="0">
              <a:buFont typeface="Courier New" pitchFamily="49" charset="0"/>
              <a:buChar char="o"/>
            </a:pPr>
            <a:r>
              <a:rPr lang="en-US" sz="1400" dirty="0" smtClean="0">
                <a:solidFill>
                  <a:srgbClr val="003CCC"/>
                </a:solidFill>
              </a:rPr>
              <a:t> Education</a:t>
            </a:r>
            <a:endParaRPr lang="en-US" sz="1800" dirty="0" smtClean="0">
              <a:solidFill>
                <a:srgbClr val="003CCC"/>
              </a:solidFill>
            </a:endParaRPr>
          </a:p>
          <a:p>
            <a:pPr eaLnBrk="0" hangingPunct="0">
              <a:buFont typeface="Courier New" pitchFamily="49" charset="0"/>
              <a:buChar char="o"/>
            </a:pPr>
            <a:endParaRPr lang="en-US" sz="800" dirty="0" smtClean="0">
              <a:solidFill>
                <a:srgbClr val="003CCC"/>
              </a:solidFill>
            </a:endParaRPr>
          </a:p>
          <a:p>
            <a:pPr algn="l" eaLnBrk="0" hangingPunct="0">
              <a:buFont typeface="Arial" pitchFamily="34" charset="0"/>
              <a:buChar char="•"/>
            </a:pPr>
            <a:r>
              <a:rPr lang="en-US" sz="1400" dirty="0" smtClean="0">
                <a:solidFill>
                  <a:srgbClr val="003CCC"/>
                </a:solidFill>
              </a:rPr>
              <a:t> </a:t>
            </a:r>
            <a:r>
              <a:rPr lang="en-US" sz="1800" dirty="0" smtClean="0">
                <a:solidFill>
                  <a:srgbClr val="003CCC"/>
                </a:solidFill>
              </a:rPr>
              <a:t>Expand into Africa</a:t>
            </a:r>
          </a:p>
          <a:p>
            <a:pPr lvl="1" algn="l" eaLnBrk="0" hangingPunct="0">
              <a:buFont typeface="Courier New" pitchFamily="49" charset="0"/>
              <a:buChar char="o"/>
            </a:pPr>
            <a:endParaRPr lang="en-US" sz="1400" dirty="0" smtClean="0">
              <a:solidFill>
                <a:srgbClr val="003CCC"/>
              </a:solidFill>
            </a:endParaRPr>
          </a:p>
          <a:p>
            <a:pPr algn="l" eaLnBrk="0" hangingPunct="0"/>
            <a:endParaRPr lang="en-US" sz="1800" dirty="0">
              <a:solidFill>
                <a:srgbClr val="003CCC"/>
              </a:solidFill>
            </a:endParaRPr>
          </a:p>
        </p:txBody>
      </p:sp>
      <p:pic>
        <p:nvPicPr>
          <p:cNvPr id="7" name="Picture 3"/>
          <p:cNvPicPr>
            <a:picLocks noChangeAspect="1" noChangeArrowheads="1"/>
          </p:cNvPicPr>
          <p:nvPr/>
        </p:nvPicPr>
        <p:blipFill>
          <a:blip r:embed="rId5" cstate="print"/>
          <a:srcRect/>
          <a:stretch>
            <a:fillRect/>
          </a:stretch>
        </p:blipFill>
        <p:spPr bwMode="auto">
          <a:xfrm>
            <a:off x="0" y="5499619"/>
            <a:ext cx="9220200" cy="1358380"/>
          </a:xfrm>
          <a:prstGeom prst="rect">
            <a:avLst/>
          </a:prstGeom>
          <a:noFill/>
          <a:ln w="9525">
            <a:noFill/>
            <a:miter lim="800000"/>
            <a:headEnd/>
            <a:tailEnd/>
          </a:ln>
        </p:spPr>
      </p:pic>
      <p:graphicFrame>
        <p:nvGraphicFramePr>
          <p:cNvPr id="167937" name="Object 1"/>
          <p:cNvGraphicFramePr>
            <a:graphicFrameLocks noChangeAspect="1"/>
          </p:cNvGraphicFramePr>
          <p:nvPr/>
        </p:nvGraphicFramePr>
        <p:xfrm>
          <a:off x="5813425" y="533400"/>
          <a:ext cx="3330575" cy="4953000"/>
        </p:xfrm>
        <a:graphic>
          <a:graphicData uri="http://schemas.openxmlformats.org/presentationml/2006/ole">
            <p:oleObj spid="_x0000_s30722" name="Bitmap Image" r:id="rId6" imgW="1935238" imgH="2979048" progId="PBrush">
              <p:embed/>
            </p:oleObj>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7938" y="250825"/>
            <a:ext cx="7993062" cy="1196975"/>
          </a:xfrm>
        </p:spPr>
        <p:txBody>
          <a:bodyPr/>
          <a:lstStyle/>
          <a:p>
            <a:pPr algn="l"/>
            <a:r>
              <a:rPr lang="en-ZA" sz="2400" b="1" dirty="0">
                <a:solidFill>
                  <a:schemeClr val="tx2"/>
                </a:solidFill>
                <a:latin typeface="Arial Black" pitchFamily="34" charset="0"/>
              </a:rPr>
              <a:t>The Pillars of the National ICT Strategy</a:t>
            </a:r>
            <a:endParaRPr lang="en-GB" sz="2400" b="1" dirty="0">
              <a:solidFill>
                <a:schemeClr val="tx2"/>
              </a:solidFill>
              <a:latin typeface="Arial Black" pitchFamily="34" charset="0"/>
            </a:endParaRPr>
          </a:p>
        </p:txBody>
      </p:sp>
      <p:sp>
        <p:nvSpPr>
          <p:cNvPr id="3077" name="Rectangle 5"/>
          <p:cNvSpPr>
            <a:spLocks noChangeArrowheads="1"/>
          </p:cNvSpPr>
          <p:nvPr/>
        </p:nvSpPr>
        <p:spPr bwMode="auto">
          <a:xfrm>
            <a:off x="827088" y="1268413"/>
            <a:ext cx="7489825" cy="3382962"/>
          </a:xfrm>
          <a:prstGeom prst="rect">
            <a:avLst/>
          </a:prstGeom>
          <a:gradFill rotWithShape="1">
            <a:gsLst>
              <a:gs pos="0">
                <a:srgbClr val="CC99FF">
                  <a:gamma/>
                  <a:shade val="46275"/>
                  <a:invGamma/>
                </a:srgbClr>
              </a:gs>
              <a:gs pos="100000">
                <a:srgbClr val="CC99FF"/>
              </a:gs>
            </a:gsLst>
            <a:path path="shape">
              <a:fillToRect l="50000" t="50000" r="50000" b="50000"/>
            </a:path>
          </a:gradFill>
          <a:ln w="9525">
            <a:solidFill>
              <a:schemeClr val="tx1"/>
            </a:solidFill>
            <a:miter lim="800000"/>
            <a:headEnd/>
            <a:tailEnd/>
          </a:ln>
          <a:effectLst/>
        </p:spPr>
        <p:txBody>
          <a:bodyPr wrap="none" anchor="ctr"/>
          <a:lstStyle/>
          <a:p>
            <a:endParaRPr lang="en-ZA"/>
          </a:p>
        </p:txBody>
      </p:sp>
      <p:sp>
        <p:nvSpPr>
          <p:cNvPr id="3078" name="Rectangle 6"/>
          <p:cNvSpPr>
            <a:spLocks noChangeArrowheads="1"/>
          </p:cNvSpPr>
          <p:nvPr/>
        </p:nvSpPr>
        <p:spPr bwMode="auto">
          <a:xfrm>
            <a:off x="827088" y="5373688"/>
            <a:ext cx="7489825" cy="649287"/>
          </a:xfrm>
          <a:prstGeom prst="rect">
            <a:avLst/>
          </a:prstGeom>
          <a:gradFill rotWithShape="1">
            <a:gsLst>
              <a:gs pos="0">
                <a:srgbClr val="0000FF">
                  <a:gamma/>
                  <a:shade val="46275"/>
                  <a:invGamma/>
                </a:srgbClr>
              </a:gs>
              <a:gs pos="50000">
                <a:srgbClr val="0000FF"/>
              </a:gs>
              <a:gs pos="100000">
                <a:srgbClr val="0000FF">
                  <a:gamma/>
                  <a:shade val="46275"/>
                  <a:invGamma/>
                </a:srgbClr>
              </a:gs>
            </a:gsLst>
            <a:lin ang="5400000" scaled="1"/>
          </a:gradFill>
          <a:ln w="9525">
            <a:solidFill>
              <a:schemeClr val="tx1"/>
            </a:solidFill>
            <a:miter lim="800000"/>
            <a:headEnd/>
            <a:tailEnd/>
          </a:ln>
          <a:effectLst/>
        </p:spPr>
        <p:txBody>
          <a:bodyPr wrap="none" anchor="ctr"/>
          <a:lstStyle/>
          <a:p>
            <a:pPr algn="ctr"/>
            <a:r>
              <a:rPr lang="en-ZA" sz="2000">
                <a:solidFill>
                  <a:schemeClr val="bg1"/>
                </a:solidFill>
              </a:rPr>
              <a:t>HUMAN RESOURCE DEVELOPMENT (CAPACITY BUILDING)</a:t>
            </a:r>
            <a:endParaRPr lang="en-GB" sz="2000">
              <a:solidFill>
                <a:schemeClr val="bg1"/>
              </a:solidFill>
            </a:endParaRPr>
          </a:p>
        </p:txBody>
      </p:sp>
      <p:sp>
        <p:nvSpPr>
          <p:cNvPr id="3079" name="Rectangle 7"/>
          <p:cNvSpPr>
            <a:spLocks noChangeArrowheads="1"/>
          </p:cNvSpPr>
          <p:nvPr/>
        </p:nvSpPr>
        <p:spPr bwMode="auto">
          <a:xfrm>
            <a:off x="827088" y="6092825"/>
            <a:ext cx="7489825" cy="574675"/>
          </a:xfrm>
          <a:prstGeom prst="rect">
            <a:avLst/>
          </a:prstGeom>
          <a:gradFill rotWithShape="1">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miter lim="800000"/>
            <a:headEnd/>
            <a:tailEnd/>
          </a:ln>
          <a:effectLst/>
        </p:spPr>
        <p:txBody>
          <a:bodyPr wrap="none" anchor="ctr"/>
          <a:lstStyle/>
          <a:p>
            <a:pPr algn="ctr"/>
            <a:r>
              <a:rPr lang="en-ZA" sz="2000"/>
              <a:t>BROADBAND INFRASTRUCTURE</a:t>
            </a:r>
            <a:endParaRPr lang="en-GB" sz="2000"/>
          </a:p>
        </p:txBody>
      </p:sp>
      <p:sp>
        <p:nvSpPr>
          <p:cNvPr id="3080" name="Rectangle 8"/>
          <p:cNvSpPr>
            <a:spLocks noChangeArrowheads="1"/>
          </p:cNvSpPr>
          <p:nvPr/>
        </p:nvSpPr>
        <p:spPr bwMode="auto">
          <a:xfrm rot="16200000">
            <a:off x="-1225549" y="2673350"/>
            <a:ext cx="3384550" cy="574675"/>
          </a:xfrm>
          <a:prstGeom prst="rect">
            <a:avLst/>
          </a:prstGeom>
          <a:gradFill rotWithShape="1">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miter lim="800000"/>
            <a:headEnd/>
            <a:tailEnd/>
          </a:ln>
          <a:effectLst/>
        </p:spPr>
        <p:txBody>
          <a:bodyPr wrap="none" anchor="ctr"/>
          <a:lstStyle/>
          <a:p>
            <a:pPr algn="ctr"/>
            <a:r>
              <a:rPr lang="en-ZA" sz="2000"/>
              <a:t>APPLICATIONS LAYER</a:t>
            </a:r>
            <a:endParaRPr lang="en-GB" sz="2000"/>
          </a:p>
        </p:txBody>
      </p:sp>
      <p:sp>
        <p:nvSpPr>
          <p:cNvPr id="3081" name="AutoShape 9"/>
          <p:cNvSpPr>
            <a:spLocks noChangeArrowheads="1"/>
          </p:cNvSpPr>
          <p:nvPr/>
        </p:nvSpPr>
        <p:spPr bwMode="auto">
          <a:xfrm rot="16200000">
            <a:off x="-73024" y="2744787"/>
            <a:ext cx="3097212" cy="576263"/>
          </a:xfrm>
          <a:prstGeom prst="roundRect">
            <a:avLst>
              <a:gd name="adj" fmla="val 16667"/>
            </a:avLst>
          </a:prstGeom>
          <a:solidFill>
            <a:schemeClr val="bg1"/>
          </a:solidFill>
          <a:ln w="9525">
            <a:solidFill>
              <a:schemeClr val="tx1"/>
            </a:solidFill>
            <a:round/>
            <a:headEnd/>
            <a:tailEnd/>
          </a:ln>
          <a:effectLst/>
        </p:spPr>
        <p:txBody>
          <a:bodyPr wrap="none" anchor="ctr"/>
          <a:lstStyle/>
          <a:p>
            <a:pPr algn="ctr"/>
            <a:r>
              <a:rPr lang="en-ZA" sz="2000">
                <a:latin typeface="Bookman Old Style" pitchFamily="18" charset="0"/>
              </a:rPr>
              <a:t>E-EDUCATION</a:t>
            </a:r>
            <a:endParaRPr lang="en-GB" sz="2000">
              <a:latin typeface="Bookman Old Style" pitchFamily="18" charset="0"/>
            </a:endParaRPr>
          </a:p>
        </p:txBody>
      </p:sp>
      <p:sp>
        <p:nvSpPr>
          <p:cNvPr id="3082" name="AutoShape 10"/>
          <p:cNvSpPr>
            <a:spLocks noChangeArrowheads="1"/>
          </p:cNvSpPr>
          <p:nvPr/>
        </p:nvSpPr>
        <p:spPr bwMode="auto">
          <a:xfrm rot="16200000">
            <a:off x="1008063" y="2744788"/>
            <a:ext cx="3097212" cy="576262"/>
          </a:xfrm>
          <a:prstGeom prst="roundRect">
            <a:avLst>
              <a:gd name="adj" fmla="val 16667"/>
            </a:avLst>
          </a:prstGeom>
          <a:solidFill>
            <a:schemeClr val="bg1"/>
          </a:solidFill>
          <a:ln w="9525">
            <a:solidFill>
              <a:schemeClr val="tx1"/>
            </a:solidFill>
            <a:round/>
            <a:headEnd/>
            <a:tailEnd/>
          </a:ln>
          <a:effectLst/>
        </p:spPr>
        <p:txBody>
          <a:bodyPr wrap="none" anchor="ctr"/>
          <a:lstStyle/>
          <a:p>
            <a:pPr algn="ctr"/>
            <a:r>
              <a:rPr lang="en-ZA" sz="2000">
                <a:latin typeface="Bookman Old Style" pitchFamily="18" charset="0"/>
              </a:rPr>
              <a:t>E-HEALTH</a:t>
            </a:r>
            <a:endParaRPr lang="en-GB" sz="2000">
              <a:latin typeface="Bookman Old Style" pitchFamily="18" charset="0"/>
            </a:endParaRPr>
          </a:p>
        </p:txBody>
      </p:sp>
      <p:sp>
        <p:nvSpPr>
          <p:cNvPr id="3083" name="AutoShape 11"/>
          <p:cNvSpPr>
            <a:spLocks noChangeArrowheads="1"/>
          </p:cNvSpPr>
          <p:nvPr/>
        </p:nvSpPr>
        <p:spPr bwMode="auto">
          <a:xfrm rot="16200000">
            <a:off x="2159001" y="2744787"/>
            <a:ext cx="3097212" cy="576263"/>
          </a:xfrm>
          <a:prstGeom prst="roundRect">
            <a:avLst>
              <a:gd name="adj" fmla="val 16667"/>
            </a:avLst>
          </a:prstGeom>
          <a:solidFill>
            <a:schemeClr val="bg1"/>
          </a:solidFill>
          <a:ln w="9525">
            <a:solidFill>
              <a:schemeClr val="tx1"/>
            </a:solidFill>
            <a:round/>
            <a:headEnd/>
            <a:tailEnd/>
          </a:ln>
          <a:effectLst/>
        </p:spPr>
        <p:txBody>
          <a:bodyPr wrap="none" anchor="ctr"/>
          <a:lstStyle/>
          <a:p>
            <a:pPr algn="ctr"/>
            <a:r>
              <a:rPr lang="en-ZA" sz="2000" dirty="0">
                <a:latin typeface="Bookman Old Style" pitchFamily="18" charset="0"/>
              </a:rPr>
              <a:t>ICT &amp; ECONOMY (SMME)</a:t>
            </a:r>
            <a:endParaRPr lang="en-GB" sz="2000" dirty="0">
              <a:latin typeface="Bookman Old Style" pitchFamily="18" charset="0"/>
            </a:endParaRPr>
          </a:p>
        </p:txBody>
      </p:sp>
      <p:sp>
        <p:nvSpPr>
          <p:cNvPr id="3084" name="AutoShape 12"/>
          <p:cNvSpPr>
            <a:spLocks noChangeArrowheads="1"/>
          </p:cNvSpPr>
          <p:nvPr/>
        </p:nvSpPr>
        <p:spPr bwMode="auto">
          <a:xfrm rot="16200000">
            <a:off x="3418681" y="2709070"/>
            <a:ext cx="3025775" cy="576262"/>
          </a:xfrm>
          <a:prstGeom prst="roundRect">
            <a:avLst>
              <a:gd name="adj" fmla="val 16667"/>
            </a:avLst>
          </a:prstGeom>
          <a:solidFill>
            <a:schemeClr val="bg1"/>
          </a:solidFill>
          <a:ln w="9525">
            <a:solidFill>
              <a:schemeClr val="tx1"/>
            </a:solidFill>
            <a:round/>
            <a:headEnd/>
            <a:tailEnd/>
          </a:ln>
          <a:effectLst/>
        </p:spPr>
        <p:txBody>
          <a:bodyPr wrap="none" anchor="ctr"/>
          <a:lstStyle/>
          <a:p>
            <a:pPr algn="ctr"/>
            <a:r>
              <a:rPr lang="en-ZA" sz="2000">
                <a:latin typeface="Bookman Old Style" pitchFamily="18" charset="0"/>
              </a:rPr>
              <a:t>E-GOVERNMENT</a:t>
            </a:r>
            <a:endParaRPr lang="en-GB" sz="2000">
              <a:latin typeface="Bookman Old Style" pitchFamily="18" charset="0"/>
            </a:endParaRPr>
          </a:p>
        </p:txBody>
      </p:sp>
      <p:sp>
        <p:nvSpPr>
          <p:cNvPr id="3085" name="AutoShape 13"/>
          <p:cNvSpPr>
            <a:spLocks noChangeArrowheads="1"/>
          </p:cNvSpPr>
          <p:nvPr/>
        </p:nvSpPr>
        <p:spPr bwMode="auto">
          <a:xfrm rot="16200000">
            <a:off x="4643438" y="2708275"/>
            <a:ext cx="3024187" cy="576263"/>
          </a:xfrm>
          <a:prstGeom prst="roundRect">
            <a:avLst>
              <a:gd name="adj" fmla="val 16667"/>
            </a:avLst>
          </a:prstGeom>
          <a:solidFill>
            <a:schemeClr val="bg1"/>
          </a:solidFill>
          <a:ln w="9525">
            <a:solidFill>
              <a:schemeClr val="tx1"/>
            </a:solidFill>
            <a:round/>
            <a:headEnd/>
            <a:tailEnd/>
          </a:ln>
          <a:effectLst/>
        </p:spPr>
        <p:txBody>
          <a:bodyPr wrap="none" anchor="ctr"/>
          <a:lstStyle/>
          <a:p>
            <a:pPr algn="ctr"/>
            <a:r>
              <a:rPr lang="en-ZA" sz="2000">
                <a:latin typeface="Bookman Old Style" pitchFamily="18" charset="0"/>
              </a:rPr>
              <a:t>LOCAL CONTENT</a:t>
            </a:r>
            <a:endParaRPr lang="en-GB" sz="2000">
              <a:latin typeface="Bookman Old Style" pitchFamily="18" charset="0"/>
            </a:endParaRPr>
          </a:p>
        </p:txBody>
      </p:sp>
      <p:sp>
        <p:nvSpPr>
          <p:cNvPr id="3086" name="Rectangle 14"/>
          <p:cNvSpPr>
            <a:spLocks noChangeArrowheads="1"/>
          </p:cNvSpPr>
          <p:nvPr/>
        </p:nvSpPr>
        <p:spPr bwMode="auto">
          <a:xfrm rot="16200000">
            <a:off x="-504825" y="5408613"/>
            <a:ext cx="1944688" cy="576262"/>
          </a:xfrm>
          <a:prstGeom prst="rect">
            <a:avLst/>
          </a:prstGeom>
          <a:gradFill rotWithShape="1">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miter lim="800000"/>
            <a:headEnd/>
            <a:tailEnd/>
          </a:ln>
          <a:effectLst/>
        </p:spPr>
        <p:txBody>
          <a:bodyPr wrap="none" anchor="ctr"/>
          <a:lstStyle/>
          <a:p>
            <a:pPr algn="ctr"/>
            <a:r>
              <a:rPr lang="en-ZA" sz="2000"/>
              <a:t>FOUNDATION</a:t>
            </a:r>
            <a:endParaRPr lang="en-GB" sz="2000"/>
          </a:p>
        </p:txBody>
      </p:sp>
      <p:sp>
        <p:nvSpPr>
          <p:cNvPr id="3088" name="Rectangle 16"/>
          <p:cNvSpPr>
            <a:spLocks noChangeArrowheads="1"/>
          </p:cNvSpPr>
          <p:nvPr/>
        </p:nvSpPr>
        <p:spPr bwMode="auto">
          <a:xfrm>
            <a:off x="827088" y="4724400"/>
            <a:ext cx="7489825" cy="576263"/>
          </a:xfrm>
          <a:prstGeom prst="rect">
            <a:avLst/>
          </a:prstGeom>
          <a:gradFill rotWithShape="1">
            <a:gsLst>
              <a:gs pos="0">
                <a:srgbClr val="0000FF">
                  <a:gamma/>
                  <a:shade val="46275"/>
                  <a:invGamma/>
                </a:srgbClr>
              </a:gs>
              <a:gs pos="50000">
                <a:srgbClr val="0000FF"/>
              </a:gs>
              <a:gs pos="100000">
                <a:srgbClr val="0000FF">
                  <a:gamma/>
                  <a:shade val="46275"/>
                  <a:invGamma/>
                </a:srgbClr>
              </a:gs>
            </a:gsLst>
            <a:lin ang="5400000" scaled="1"/>
          </a:gradFill>
          <a:ln w="9525">
            <a:solidFill>
              <a:schemeClr val="tx1"/>
            </a:solidFill>
            <a:miter lim="800000"/>
            <a:headEnd/>
            <a:tailEnd/>
          </a:ln>
          <a:effectLst/>
        </p:spPr>
        <p:txBody>
          <a:bodyPr wrap="none" anchor="ctr"/>
          <a:lstStyle/>
          <a:p>
            <a:pPr algn="ctr"/>
            <a:r>
              <a:rPr lang="en-ZA" sz="2000">
                <a:solidFill>
                  <a:schemeClr val="bg1"/>
                </a:solidFill>
              </a:rPr>
              <a:t>UNIVERSAL ACCESS AND SERVICE (ICT &amp; SOCIETY)</a:t>
            </a:r>
            <a:endParaRPr lang="en-GB" sz="2000">
              <a:solidFill>
                <a:schemeClr val="bg1"/>
              </a:solidFill>
            </a:endParaRPr>
          </a:p>
        </p:txBody>
      </p:sp>
      <p:pic>
        <p:nvPicPr>
          <p:cNvPr id="3089" name="Picture 17"/>
          <p:cNvPicPr>
            <a:picLocks noChangeAspect="1" noChangeArrowheads="1"/>
          </p:cNvPicPr>
          <p:nvPr/>
        </p:nvPicPr>
        <p:blipFill>
          <a:blip r:embed="rId2" cstate="print"/>
          <a:srcRect/>
          <a:stretch>
            <a:fillRect/>
          </a:stretch>
        </p:blipFill>
        <p:spPr bwMode="auto">
          <a:xfrm>
            <a:off x="8361363" y="0"/>
            <a:ext cx="782637" cy="6904038"/>
          </a:xfrm>
          <a:prstGeom prst="rect">
            <a:avLst/>
          </a:prstGeom>
          <a:noFill/>
          <a:ln w="9525">
            <a:noFill/>
            <a:miter lim="800000"/>
            <a:headEnd/>
            <a:tailEnd/>
          </a:ln>
          <a:effectLst/>
        </p:spPr>
      </p:pic>
      <p:sp>
        <p:nvSpPr>
          <p:cNvPr id="3090" name="AutoShape 18"/>
          <p:cNvSpPr>
            <a:spLocks noChangeArrowheads="1"/>
          </p:cNvSpPr>
          <p:nvPr/>
        </p:nvSpPr>
        <p:spPr bwMode="auto">
          <a:xfrm rot="16200000">
            <a:off x="5940425" y="2781301"/>
            <a:ext cx="3024187" cy="576262"/>
          </a:xfrm>
          <a:prstGeom prst="roundRect">
            <a:avLst>
              <a:gd name="adj" fmla="val 16667"/>
            </a:avLst>
          </a:prstGeom>
          <a:solidFill>
            <a:schemeClr val="bg1"/>
          </a:solidFill>
          <a:ln w="9525">
            <a:solidFill>
              <a:schemeClr val="tx1"/>
            </a:solidFill>
            <a:round/>
            <a:headEnd/>
            <a:tailEnd/>
          </a:ln>
          <a:effectLst/>
        </p:spPr>
        <p:txBody>
          <a:bodyPr wrap="none" anchor="ctr"/>
          <a:lstStyle/>
          <a:p>
            <a:pPr algn="ctr"/>
            <a:r>
              <a:rPr lang="en-ZA" sz="2000">
                <a:latin typeface="Bookman Old Style" pitchFamily="18" charset="0"/>
              </a:rPr>
              <a:t>ICT INDUSTRY DEV.</a:t>
            </a:r>
            <a:endParaRPr lang="en-GB" sz="2000">
              <a:latin typeface="Bookman Old Style"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bwMode="auto">
          <a:xfrm>
            <a:off x="152400" y="152400"/>
            <a:ext cx="5257800" cy="1143000"/>
          </a:xfrm>
          <a:prstGeom prst="rect">
            <a:avLst/>
          </a:prstGeom>
          <a:noFill/>
          <a:ln w="9525">
            <a:noFill/>
            <a:miter lim="800000"/>
            <a:headEnd/>
            <a:tailEnd/>
          </a:ln>
        </p:spPr>
        <p:txBody>
          <a:bodyPr anchor="ctr" anchorCtr="1"/>
          <a:lstStyle/>
          <a:p>
            <a:pPr algn="ctr">
              <a:defRPr/>
            </a:pPr>
            <a:endParaRPr lang="en-US" sz="3200" kern="0" dirty="0">
              <a:solidFill>
                <a:schemeClr val="tx2"/>
              </a:solidFill>
              <a:latin typeface="+mj-lt"/>
              <a:ea typeface="+mj-ea"/>
              <a:cs typeface="ヒラギノ角ゴ Pro W3"/>
            </a:endParaRPr>
          </a:p>
        </p:txBody>
      </p:sp>
      <p:pic>
        <p:nvPicPr>
          <p:cNvPr id="2051" name="Picture 4" descr="C:\Documents and Settings\brancomi\My Documents\Vodacom Business Marketing\Products\D82297 New Organogram Blue_16.01_1.jpg"/>
          <p:cNvPicPr>
            <a:picLocks noChangeAspect="1" noChangeArrowheads="1"/>
          </p:cNvPicPr>
          <p:nvPr/>
        </p:nvPicPr>
        <p:blipFill>
          <a:blip r:embed="rId3" cstate="print"/>
          <a:srcRect/>
          <a:stretch>
            <a:fillRect/>
          </a:stretch>
        </p:blipFill>
        <p:spPr bwMode="auto">
          <a:xfrm>
            <a:off x="-30163" y="0"/>
            <a:ext cx="91741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304800"/>
            <a:ext cx="8229600" cy="1143000"/>
          </a:xfrm>
        </p:spPr>
        <p:txBody>
          <a:bodyPr/>
          <a:lstStyle/>
          <a:p>
            <a:pPr algn="l"/>
            <a:r>
              <a:rPr lang="en-ZA" sz="2700" b="1" dirty="0">
                <a:solidFill>
                  <a:schemeClr val="tx2"/>
                </a:solidFill>
                <a:latin typeface="Times New Roman" pitchFamily="18" charset="0"/>
                <a:cs typeface="Times New Roman" pitchFamily="18" charset="0"/>
              </a:rPr>
              <a:t>Mobile Broadband Connectivity in the Eastern </a:t>
            </a:r>
            <a:r>
              <a:rPr lang="en-ZA" sz="2700" b="1" dirty="0" smtClean="0">
                <a:solidFill>
                  <a:schemeClr val="tx2"/>
                </a:solidFill>
                <a:latin typeface="Times New Roman" pitchFamily="18" charset="0"/>
                <a:cs typeface="Times New Roman" pitchFamily="18" charset="0"/>
              </a:rPr>
              <a:t/>
            </a:r>
            <a:br>
              <a:rPr lang="en-ZA" sz="2700" b="1" dirty="0" smtClean="0">
                <a:solidFill>
                  <a:schemeClr val="tx2"/>
                </a:solidFill>
                <a:latin typeface="Times New Roman" pitchFamily="18" charset="0"/>
                <a:cs typeface="Times New Roman" pitchFamily="18" charset="0"/>
              </a:rPr>
            </a:br>
            <a:r>
              <a:rPr lang="en-ZA" sz="2700" b="1" dirty="0" smtClean="0">
                <a:solidFill>
                  <a:schemeClr val="tx2"/>
                </a:solidFill>
                <a:latin typeface="Times New Roman" pitchFamily="18" charset="0"/>
                <a:cs typeface="Times New Roman" pitchFamily="18" charset="0"/>
              </a:rPr>
              <a:t>Cape</a:t>
            </a:r>
            <a:endParaRPr lang="en-GB" sz="2700" b="1" dirty="0">
              <a:solidFill>
                <a:schemeClr val="tx2"/>
              </a:solidFill>
              <a:latin typeface="Times New Roman" pitchFamily="18" charset="0"/>
              <a:cs typeface="Times New Roman" pitchFamily="18" charset="0"/>
            </a:endParaRPr>
          </a:p>
        </p:txBody>
      </p:sp>
      <p:pic>
        <p:nvPicPr>
          <p:cNvPr id="20486" name="Picture 6" descr="EasternRegion_10072008_2"/>
          <p:cNvPicPr>
            <a:picLocks noGrp="1" noChangeAspect="1" noChangeArrowheads="1"/>
          </p:cNvPicPr>
          <p:nvPr>
            <p:ph/>
          </p:nvPr>
        </p:nvPicPr>
        <p:blipFill>
          <a:blip r:embed="rId2" cstate="print"/>
          <a:srcRect/>
          <a:stretch>
            <a:fillRect/>
          </a:stretch>
        </p:blipFill>
        <p:spPr>
          <a:xfrm>
            <a:off x="0" y="1371600"/>
            <a:ext cx="9144000" cy="5486400"/>
          </a:xfrm>
          <a:noFill/>
          <a:ln/>
        </p:spPr>
      </p:pic>
    </p:spTree>
  </p:cSld>
  <p:clrMapOvr>
    <a:masterClrMapping/>
  </p:clrMapOvr>
  <p:transition spd="med">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bwMode="auto">
          <a:xfrm>
            <a:off x="152400" y="152400"/>
            <a:ext cx="5257800" cy="1143000"/>
          </a:xfrm>
          <a:prstGeom prst="rect">
            <a:avLst/>
          </a:prstGeom>
          <a:noFill/>
          <a:ln w="9525">
            <a:noFill/>
            <a:miter lim="800000"/>
            <a:headEnd/>
            <a:tailEnd/>
          </a:ln>
        </p:spPr>
        <p:txBody>
          <a:bodyPr anchor="ctr" anchorCtr="1"/>
          <a:lstStyle/>
          <a:p>
            <a:pPr algn="ctr">
              <a:defRPr/>
            </a:pPr>
            <a:endParaRPr lang="en-US" sz="3200" kern="0" dirty="0">
              <a:solidFill>
                <a:schemeClr val="tx2"/>
              </a:solidFill>
              <a:latin typeface="+mj-lt"/>
              <a:ea typeface="+mj-ea"/>
              <a:cs typeface="ヒラギノ角ゴ Pro W3"/>
            </a:endParaRPr>
          </a:p>
        </p:txBody>
      </p:sp>
      <p:pic>
        <p:nvPicPr>
          <p:cNvPr id="2051" name="Picture 4" descr="C:\Documents and Settings\brancomi\My Documents\Vodacom Business Marketing\Products\D82297 New Organogram Blue_16.01_1.jpg"/>
          <p:cNvPicPr>
            <a:picLocks noChangeAspect="1" noChangeArrowheads="1"/>
          </p:cNvPicPr>
          <p:nvPr/>
        </p:nvPicPr>
        <p:blipFill>
          <a:blip r:embed="rId3" cstate="print"/>
          <a:srcRect/>
          <a:stretch>
            <a:fillRect/>
          </a:stretch>
        </p:blipFill>
        <p:spPr bwMode="auto">
          <a:xfrm>
            <a:off x="-30163" y="0"/>
            <a:ext cx="91741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6" name="Text Box 3"/>
          <p:cNvSpPr txBox="1">
            <a:spLocks noChangeArrowheads="1"/>
          </p:cNvSpPr>
          <p:nvPr/>
        </p:nvSpPr>
        <p:spPr bwMode="auto">
          <a:xfrm>
            <a:off x="914400" y="990600"/>
            <a:ext cx="6629400" cy="1004888"/>
          </a:xfrm>
          <a:prstGeom prst="rect">
            <a:avLst/>
          </a:prstGeom>
          <a:noFill/>
          <a:ln w="9525">
            <a:noFill/>
            <a:miter lim="800000"/>
            <a:headEnd/>
            <a:tailEnd/>
          </a:ln>
        </p:spPr>
        <p:txBody>
          <a:bodyPr>
            <a:spAutoFit/>
          </a:bodyPr>
          <a:lstStyle/>
          <a:p>
            <a:pPr eaLnBrk="0" hangingPunct="0"/>
            <a:endParaRPr lang="en-US"/>
          </a:p>
          <a:p>
            <a:pPr eaLnBrk="0" hangingPunct="0">
              <a:spcBef>
                <a:spcPct val="50000"/>
              </a:spcBef>
            </a:pPr>
            <a:endParaRPr lang="en-US"/>
          </a:p>
        </p:txBody>
      </p:sp>
      <p:sp>
        <p:nvSpPr>
          <p:cNvPr id="95247" name="Text Box 4"/>
          <p:cNvSpPr txBox="1">
            <a:spLocks noChangeArrowheads="1"/>
          </p:cNvSpPr>
          <p:nvPr/>
        </p:nvSpPr>
        <p:spPr bwMode="auto">
          <a:xfrm>
            <a:off x="990600" y="838200"/>
            <a:ext cx="6019800" cy="1004888"/>
          </a:xfrm>
          <a:prstGeom prst="rect">
            <a:avLst/>
          </a:prstGeom>
          <a:noFill/>
          <a:ln w="9525">
            <a:noFill/>
            <a:miter lim="800000"/>
            <a:headEnd/>
            <a:tailEnd/>
          </a:ln>
        </p:spPr>
        <p:txBody>
          <a:bodyPr>
            <a:spAutoFit/>
          </a:bodyPr>
          <a:lstStyle/>
          <a:p>
            <a:pPr eaLnBrk="0" hangingPunct="0"/>
            <a:endParaRPr lang="en-US"/>
          </a:p>
          <a:p>
            <a:pPr eaLnBrk="0" hangingPunct="0">
              <a:spcBef>
                <a:spcPct val="50000"/>
              </a:spcBef>
            </a:pPr>
            <a:endParaRPr lang="en-US"/>
          </a:p>
        </p:txBody>
      </p:sp>
      <p:sp>
        <p:nvSpPr>
          <p:cNvPr id="95248" name="TextBox 5"/>
          <p:cNvSpPr txBox="1">
            <a:spLocks noChangeArrowheads="1"/>
          </p:cNvSpPr>
          <p:nvPr/>
        </p:nvSpPr>
        <p:spPr bwMode="auto">
          <a:xfrm>
            <a:off x="6553200" y="71438"/>
            <a:ext cx="3048000" cy="707886"/>
          </a:xfrm>
          <a:prstGeom prst="rect">
            <a:avLst/>
          </a:prstGeom>
          <a:noFill/>
          <a:ln w="9525">
            <a:noFill/>
            <a:miter lim="800000"/>
            <a:headEnd/>
            <a:tailEnd/>
          </a:ln>
        </p:spPr>
        <p:txBody>
          <a:bodyPr wrap="square">
            <a:spAutoFit/>
          </a:bodyPr>
          <a:lstStyle/>
          <a:p>
            <a:pPr algn="ctr" eaLnBrk="0" hangingPunct="0"/>
            <a:r>
              <a:rPr lang="en-US" sz="2000" b="1" dirty="0" smtClean="0">
                <a:solidFill>
                  <a:schemeClr val="bg1"/>
                </a:solidFill>
              </a:rPr>
              <a:t>VB PBX</a:t>
            </a:r>
          </a:p>
          <a:p>
            <a:pPr algn="ctr" eaLnBrk="0" hangingPunct="0"/>
            <a:r>
              <a:rPr lang="en-US" sz="2000" b="1" dirty="0" smtClean="0">
                <a:solidFill>
                  <a:schemeClr val="bg1"/>
                </a:solidFill>
              </a:rPr>
              <a:t>Components</a:t>
            </a:r>
            <a:endParaRPr lang="en-US" sz="2000" b="1" dirty="0">
              <a:solidFill>
                <a:schemeClr val="bg1"/>
              </a:solidFill>
            </a:endParaRPr>
          </a:p>
        </p:txBody>
      </p:sp>
      <p:sp>
        <p:nvSpPr>
          <p:cNvPr id="95249" name="Rectangle 6"/>
          <p:cNvSpPr>
            <a:spLocks noChangeArrowheads="1"/>
          </p:cNvSpPr>
          <p:nvPr/>
        </p:nvSpPr>
        <p:spPr bwMode="auto">
          <a:xfrm>
            <a:off x="381000" y="1371600"/>
            <a:ext cx="7162800" cy="3581400"/>
          </a:xfrm>
          <a:prstGeom prst="rect">
            <a:avLst/>
          </a:prstGeom>
          <a:noFill/>
          <a:ln w="9525">
            <a:noFill/>
            <a:miter lim="800000"/>
            <a:headEnd/>
            <a:tailEnd/>
          </a:ln>
        </p:spPr>
        <p:txBody>
          <a:bodyPr/>
          <a:lstStyle/>
          <a:p>
            <a:pPr algn="just" eaLnBrk="0" hangingPunct="0">
              <a:spcBef>
                <a:spcPct val="20000"/>
              </a:spcBef>
            </a:pPr>
            <a:endParaRPr lang="en-US" sz="2000">
              <a:solidFill>
                <a:srgbClr val="6684B5"/>
              </a:solidFill>
              <a:cs typeface="Arial" charset="0"/>
            </a:endParaRPr>
          </a:p>
          <a:p>
            <a:pPr algn="just" eaLnBrk="0" hangingPunct="0">
              <a:spcBef>
                <a:spcPct val="20000"/>
              </a:spcBef>
            </a:pPr>
            <a:endParaRPr lang="en-US" sz="2000">
              <a:solidFill>
                <a:srgbClr val="6684B5"/>
              </a:solidFill>
              <a:cs typeface="Arial" charset="0"/>
            </a:endParaRPr>
          </a:p>
        </p:txBody>
      </p:sp>
      <p:sp>
        <p:nvSpPr>
          <p:cNvPr id="95250" name="Text Box 3"/>
          <p:cNvSpPr txBox="1">
            <a:spLocks noChangeArrowheads="1"/>
          </p:cNvSpPr>
          <p:nvPr/>
        </p:nvSpPr>
        <p:spPr bwMode="auto">
          <a:xfrm>
            <a:off x="914400" y="990600"/>
            <a:ext cx="6629400" cy="1004888"/>
          </a:xfrm>
          <a:prstGeom prst="rect">
            <a:avLst/>
          </a:prstGeom>
          <a:noFill/>
          <a:ln w="9525">
            <a:noFill/>
            <a:miter lim="800000"/>
            <a:headEnd/>
            <a:tailEnd/>
          </a:ln>
        </p:spPr>
        <p:txBody>
          <a:bodyPr>
            <a:spAutoFit/>
          </a:bodyPr>
          <a:lstStyle/>
          <a:p>
            <a:pPr eaLnBrk="0" hangingPunct="0"/>
            <a:endParaRPr lang="en-US"/>
          </a:p>
          <a:p>
            <a:pPr eaLnBrk="0" hangingPunct="0">
              <a:spcBef>
                <a:spcPct val="50000"/>
              </a:spcBef>
            </a:pPr>
            <a:endParaRPr lang="en-US"/>
          </a:p>
        </p:txBody>
      </p:sp>
      <p:sp>
        <p:nvSpPr>
          <p:cNvPr id="95251" name="Text Box 4"/>
          <p:cNvSpPr txBox="1">
            <a:spLocks noChangeArrowheads="1"/>
          </p:cNvSpPr>
          <p:nvPr/>
        </p:nvSpPr>
        <p:spPr bwMode="auto">
          <a:xfrm>
            <a:off x="990600" y="838200"/>
            <a:ext cx="6019800" cy="1004888"/>
          </a:xfrm>
          <a:prstGeom prst="rect">
            <a:avLst/>
          </a:prstGeom>
          <a:noFill/>
          <a:ln w="9525">
            <a:noFill/>
            <a:miter lim="800000"/>
            <a:headEnd/>
            <a:tailEnd/>
          </a:ln>
        </p:spPr>
        <p:txBody>
          <a:bodyPr>
            <a:spAutoFit/>
          </a:bodyPr>
          <a:lstStyle/>
          <a:p>
            <a:pPr eaLnBrk="0" hangingPunct="0"/>
            <a:endParaRPr lang="en-US"/>
          </a:p>
          <a:p>
            <a:pPr eaLnBrk="0" hangingPunct="0">
              <a:spcBef>
                <a:spcPct val="50000"/>
              </a:spcBef>
            </a:pPr>
            <a:endParaRPr lang="en-US"/>
          </a:p>
        </p:txBody>
      </p:sp>
      <p:sp>
        <p:nvSpPr>
          <p:cNvPr id="95252" name="Rectangle 6"/>
          <p:cNvSpPr>
            <a:spLocks noChangeArrowheads="1"/>
          </p:cNvSpPr>
          <p:nvPr/>
        </p:nvSpPr>
        <p:spPr bwMode="auto">
          <a:xfrm>
            <a:off x="381000" y="1371600"/>
            <a:ext cx="7162800" cy="3581400"/>
          </a:xfrm>
          <a:prstGeom prst="rect">
            <a:avLst/>
          </a:prstGeom>
          <a:noFill/>
          <a:ln w="9525">
            <a:noFill/>
            <a:miter lim="800000"/>
            <a:headEnd/>
            <a:tailEnd/>
          </a:ln>
        </p:spPr>
        <p:txBody>
          <a:bodyPr/>
          <a:lstStyle/>
          <a:p>
            <a:pPr algn="just" eaLnBrk="0" hangingPunct="0">
              <a:spcBef>
                <a:spcPct val="20000"/>
              </a:spcBef>
            </a:pPr>
            <a:endParaRPr lang="en-US" sz="2000">
              <a:solidFill>
                <a:srgbClr val="6684B5"/>
              </a:solidFill>
              <a:cs typeface="Arial" charset="0"/>
            </a:endParaRPr>
          </a:p>
          <a:p>
            <a:pPr algn="just" eaLnBrk="0" hangingPunct="0">
              <a:spcBef>
                <a:spcPct val="20000"/>
              </a:spcBef>
            </a:pPr>
            <a:endParaRPr lang="en-US" sz="2000">
              <a:solidFill>
                <a:srgbClr val="6684B5"/>
              </a:solidFill>
              <a:cs typeface="Arial" charset="0"/>
            </a:endParaRPr>
          </a:p>
        </p:txBody>
      </p:sp>
      <p:pic>
        <p:nvPicPr>
          <p:cNvPr id="10" name="Picture 9" descr="Vodacom-Dect_on_base_silver copy.jpg"/>
          <p:cNvPicPr>
            <a:picLocks noChangeAspect="1"/>
          </p:cNvPicPr>
          <p:nvPr/>
        </p:nvPicPr>
        <p:blipFill>
          <a:blip r:embed="rId3" cstate="print"/>
          <a:stretch>
            <a:fillRect/>
          </a:stretch>
        </p:blipFill>
        <p:spPr>
          <a:xfrm>
            <a:off x="5181600" y="3581400"/>
            <a:ext cx="1066800" cy="1820539"/>
          </a:xfrm>
          <a:prstGeom prst="rect">
            <a:avLst/>
          </a:prstGeom>
        </p:spPr>
      </p:pic>
      <p:pic>
        <p:nvPicPr>
          <p:cNvPr id="11" name="Picture 2" descr="http://www.play247.gr/images/Phones_Fax/ge_29379_white_thumb.jpg"/>
          <p:cNvPicPr>
            <a:picLocks noChangeAspect="1" noChangeArrowheads="1"/>
          </p:cNvPicPr>
          <p:nvPr/>
        </p:nvPicPr>
        <p:blipFill>
          <a:blip r:embed="rId4" cstate="print"/>
          <a:srcRect/>
          <a:stretch>
            <a:fillRect/>
          </a:stretch>
        </p:blipFill>
        <p:spPr bwMode="auto">
          <a:xfrm>
            <a:off x="6248400" y="1371600"/>
            <a:ext cx="1828800" cy="1645920"/>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28600" y="1274830"/>
            <a:ext cx="3586849" cy="4135370"/>
          </a:xfrm>
          <a:prstGeom prst="rect">
            <a:avLst/>
          </a:prstGeom>
          <a:noFill/>
          <a:ln w="9525">
            <a:noFill/>
            <a:miter lim="800000"/>
            <a:headEnd/>
            <a:tailEnd/>
          </a:ln>
          <a:effectLst/>
        </p:spPr>
      </p:pic>
      <p:sp>
        <p:nvSpPr>
          <p:cNvPr id="13" name="TextBox 12"/>
          <p:cNvSpPr txBox="1"/>
          <p:nvPr/>
        </p:nvSpPr>
        <p:spPr>
          <a:xfrm>
            <a:off x="762000" y="5410200"/>
            <a:ext cx="2667000" cy="369332"/>
          </a:xfrm>
          <a:prstGeom prst="rect">
            <a:avLst/>
          </a:prstGeom>
          <a:noFill/>
        </p:spPr>
        <p:txBody>
          <a:bodyPr wrap="square" rtlCol="0">
            <a:spAutoFit/>
          </a:bodyPr>
          <a:lstStyle/>
          <a:p>
            <a:r>
              <a:rPr lang="en-ZA" sz="1800" dirty="0" smtClean="0"/>
              <a:t>Vodacom Business PBX</a:t>
            </a:r>
            <a:endParaRPr lang="en-ZA" sz="1800" dirty="0"/>
          </a:p>
        </p:txBody>
      </p:sp>
      <p:sp>
        <p:nvSpPr>
          <p:cNvPr id="14" name="TextBox 13"/>
          <p:cNvSpPr txBox="1"/>
          <p:nvPr/>
        </p:nvSpPr>
        <p:spPr>
          <a:xfrm>
            <a:off x="4572000" y="5562600"/>
            <a:ext cx="2209800" cy="369332"/>
          </a:xfrm>
          <a:prstGeom prst="rect">
            <a:avLst/>
          </a:prstGeom>
          <a:noFill/>
        </p:spPr>
        <p:txBody>
          <a:bodyPr wrap="square" rtlCol="0">
            <a:spAutoFit/>
          </a:bodyPr>
          <a:lstStyle/>
          <a:p>
            <a:r>
              <a:rPr lang="en-ZA" sz="1800" dirty="0" smtClean="0"/>
              <a:t>VB Cordless Phone</a:t>
            </a:r>
            <a:endParaRPr lang="en-ZA" sz="1800" dirty="0"/>
          </a:p>
        </p:txBody>
      </p:sp>
      <p:sp>
        <p:nvSpPr>
          <p:cNvPr id="15" name="TextBox 14"/>
          <p:cNvSpPr txBox="1"/>
          <p:nvPr/>
        </p:nvSpPr>
        <p:spPr>
          <a:xfrm>
            <a:off x="6324600" y="2971800"/>
            <a:ext cx="1905000" cy="369332"/>
          </a:xfrm>
          <a:prstGeom prst="rect">
            <a:avLst/>
          </a:prstGeom>
          <a:noFill/>
        </p:spPr>
        <p:txBody>
          <a:bodyPr wrap="square" rtlCol="0">
            <a:spAutoFit/>
          </a:bodyPr>
          <a:lstStyle/>
          <a:p>
            <a:r>
              <a:rPr lang="en-ZA" sz="1800" dirty="0" smtClean="0"/>
              <a:t>VB Office Phone</a:t>
            </a:r>
            <a:endParaRPr lang="en-ZA" sz="1800" dirty="0"/>
          </a:p>
        </p:txBody>
      </p:sp>
      <p:sp>
        <p:nvSpPr>
          <p:cNvPr id="16" name="TextBox 15"/>
          <p:cNvSpPr txBox="1"/>
          <p:nvPr/>
        </p:nvSpPr>
        <p:spPr>
          <a:xfrm>
            <a:off x="3886200" y="2667000"/>
            <a:ext cx="2286000" cy="369332"/>
          </a:xfrm>
          <a:prstGeom prst="rect">
            <a:avLst/>
          </a:prstGeom>
          <a:noFill/>
        </p:spPr>
        <p:txBody>
          <a:bodyPr wrap="square" rtlCol="0">
            <a:spAutoFit/>
          </a:bodyPr>
          <a:lstStyle/>
          <a:p>
            <a:r>
              <a:rPr lang="en-ZA" sz="1800" dirty="0" smtClean="0"/>
              <a:t>VB Executive Phone</a:t>
            </a:r>
            <a:endParaRPr lang="en-ZA" sz="1800" dirty="0"/>
          </a:p>
        </p:txBody>
      </p:sp>
      <p:pic>
        <p:nvPicPr>
          <p:cNvPr id="17" name="Picture 3"/>
          <p:cNvPicPr>
            <a:picLocks noChangeAspect="1" noChangeArrowheads="1"/>
          </p:cNvPicPr>
          <p:nvPr/>
        </p:nvPicPr>
        <p:blipFill>
          <a:blip r:embed="rId6" cstate="print"/>
          <a:srcRect/>
          <a:stretch>
            <a:fillRect/>
          </a:stretch>
        </p:blipFill>
        <p:spPr bwMode="auto">
          <a:xfrm>
            <a:off x="4343400" y="1295400"/>
            <a:ext cx="1381125" cy="137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bwMode="auto">
          <a:xfrm>
            <a:off x="152400" y="152400"/>
            <a:ext cx="5257800" cy="1143000"/>
          </a:xfrm>
          <a:prstGeom prst="rect">
            <a:avLst/>
          </a:prstGeom>
          <a:noFill/>
          <a:ln w="9525">
            <a:noFill/>
            <a:miter lim="800000"/>
            <a:headEnd/>
            <a:tailEnd/>
          </a:ln>
        </p:spPr>
        <p:txBody>
          <a:bodyPr anchor="ctr" anchorCtr="1"/>
          <a:lstStyle/>
          <a:p>
            <a:pPr algn="ctr">
              <a:defRPr/>
            </a:pPr>
            <a:endParaRPr lang="en-US" sz="3200" kern="0" dirty="0">
              <a:solidFill>
                <a:schemeClr val="tx2"/>
              </a:solidFill>
              <a:latin typeface="+mj-lt"/>
              <a:ea typeface="+mj-ea"/>
              <a:cs typeface="ヒラギノ角ゴ Pro W3"/>
            </a:endParaRPr>
          </a:p>
        </p:txBody>
      </p:sp>
      <p:pic>
        <p:nvPicPr>
          <p:cNvPr id="2051" name="Picture 4" descr="C:\Documents and Settings\brancomi\My Documents\Vodacom Business Marketing\Products\D82297 New Organogram Blue_16.01_1.jpg"/>
          <p:cNvPicPr>
            <a:picLocks noChangeAspect="1" noChangeArrowheads="1"/>
          </p:cNvPicPr>
          <p:nvPr/>
        </p:nvPicPr>
        <p:blipFill>
          <a:blip r:embed="rId3" cstate="print"/>
          <a:srcRect/>
          <a:stretch>
            <a:fillRect/>
          </a:stretch>
        </p:blipFill>
        <p:spPr bwMode="auto">
          <a:xfrm>
            <a:off x="-30163" y="0"/>
            <a:ext cx="91741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yWB39J8FtisgzUSey2bHrDwIUrp5YA7VzWfEFC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5363" name="Rectangle 3"/>
          <p:cNvSpPr>
            <a:spLocks noChangeArrowheads="1"/>
          </p:cNvSpPr>
          <p:nvPr/>
        </p:nvSpPr>
        <p:spPr bwMode="auto">
          <a:xfrm>
            <a:off x="304800" y="3779838"/>
            <a:ext cx="8642350" cy="1644650"/>
          </a:xfrm>
          <a:prstGeom prst="rect">
            <a:avLst/>
          </a:prstGeom>
          <a:noFill/>
          <a:ln w="9525">
            <a:noFill/>
            <a:miter lim="800000"/>
            <a:headEnd/>
            <a:tailEnd/>
          </a:ln>
        </p:spPr>
        <p:txBody>
          <a:bodyPr lIns="0" tIns="0" rIns="0" bIns="0" anchor="ctr">
            <a:spAutoFit/>
          </a:bodyPr>
          <a:lstStyle/>
          <a:p>
            <a:pPr algn="ctr"/>
            <a:r>
              <a:rPr lang="en-US" sz="8800">
                <a:solidFill>
                  <a:schemeClr val="tx2"/>
                </a:solidFill>
              </a:rPr>
              <a:t>Broadband Data </a:t>
            </a:r>
            <a:br>
              <a:rPr lang="en-US" sz="8800">
                <a:solidFill>
                  <a:schemeClr val="tx2"/>
                </a:solidFill>
              </a:rPr>
            </a:br>
            <a:r>
              <a:rPr lang="en-US" sz="8800">
                <a:solidFill>
                  <a:schemeClr val="tx2"/>
                </a:solidFill>
              </a:rPr>
              <a:t>and the value it brings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2" descr="C:\AARICK\E mail\Demotivational posters\att11.jpg"/>
          <p:cNvPicPr>
            <a:picLocks noChangeAspect="1" noChangeArrowheads="1"/>
          </p:cNvPicPr>
          <p:nvPr/>
        </p:nvPicPr>
        <p:blipFill>
          <a:blip r:embed="rId2" cstate="print"/>
          <a:srcRect/>
          <a:stretch>
            <a:fillRect/>
          </a:stretch>
        </p:blipFill>
        <p:spPr bwMode="auto">
          <a:xfrm>
            <a:off x="420688" y="0"/>
            <a:ext cx="8266112"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2" cstate="print"/>
          <a:srcRect/>
          <a:stretch>
            <a:fillRect/>
          </a:stretch>
        </p:blipFill>
        <p:spPr bwMode="auto">
          <a:xfrm>
            <a:off x="0" y="939800"/>
            <a:ext cx="9144000" cy="5918200"/>
          </a:xfrm>
          <a:prstGeom prst="rect">
            <a:avLst/>
          </a:prstGeom>
          <a:noFill/>
          <a:ln w="12700">
            <a:noFill/>
            <a:miter lim="800000"/>
            <a:headEnd/>
            <a:tailEnd/>
          </a:ln>
          <a:effectLst/>
        </p:spPr>
      </p:pic>
      <p:sp>
        <p:nvSpPr>
          <p:cNvPr id="115715" name="Oval 3"/>
          <p:cNvSpPr>
            <a:spLocks noChangeArrowheads="1"/>
          </p:cNvSpPr>
          <p:nvPr/>
        </p:nvSpPr>
        <p:spPr bwMode="auto">
          <a:xfrm>
            <a:off x="528638" y="1366838"/>
            <a:ext cx="304800" cy="304800"/>
          </a:xfrm>
          <a:prstGeom prst="ellipse">
            <a:avLst/>
          </a:prstGeom>
          <a:solidFill>
            <a:srgbClr val="FFFF00"/>
          </a:solidFill>
          <a:ln w="9525">
            <a:solidFill>
              <a:schemeClr val="tx1"/>
            </a:solidFill>
            <a:round/>
            <a:headEnd/>
            <a:tailEnd/>
          </a:ln>
          <a:effectLst/>
        </p:spPr>
        <p:txBody>
          <a:bodyPr wrap="none" lIns="91376" tIns="45688" rIns="91376" bIns="45688" anchor="ctr"/>
          <a:lstStyle/>
          <a:p>
            <a:pPr algn="ctr"/>
            <a:r>
              <a:rPr lang="en-GB" sz="2000"/>
              <a:t>3</a:t>
            </a:r>
          </a:p>
        </p:txBody>
      </p:sp>
      <p:sp>
        <p:nvSpPr>
          <p:cNvPr id="115716" name="Oval 4"/>
          <p:cNvSpPr>
            <a:spLocks noChangeArrowheads="1"/>
          </p:cNvSpPr>
          <p:nvPr/>
        </p:nvSpPr>
        <p:spPr bwMode="auto">
          <a:xfrm>
            <a:off x="8258175" y="3589338"/>
            <a:ext cx="304800" cy="304800"/>
          </a:xfrm>
          <a:prstGeom prst="ellipse">
            <a:avLst/>
          </a:prstGeom>
          <a:solidFill>
            <a:srgbClr val="FFFF00"/>
          </a:solidFill>
          <a:ln w="9525">
            <a:solidFill>
              <a:schemeClr val="tx1"/>
            </a:solidFill>
            <a:round/>
            <a:headEnd/>
            <a:tailEnd/>
          </a:ln>
          <a:effectLst/>
        </p:spPr>
        <p:txBody>
          <a:bodyPr wrap="none" lIns="91376" tIns="45688" rIns="91376" bIns="45688" anchor="ctr"/>
          <a:lstStyle/>
          <a:p>
            <a:pPr algn="ctr"/>
            <a:r>
              <a:rPr lang="en-GB" sz="2000"/>
              <a:t>2</a:t>
            </a:r>
          </a:p>
        </p:txBody>
      </p:sp>
      <p:sp>
        <p:nvSpPr>
          <p:cNvPr id="115717" name="Oval 5"/>
          <p:cNvSpPr>
            <a:spLocks noChangeArrowheads="1"/>
          </p:cNvSpPr>
          <p:nvPr/>
        </p:nvSpPr>
        <p:spPr bwMode="auto">
          <a:xfrm>
            <a:off x="7945438" y="1293813"/>
            <a:ext cx="306387" cy="304800"/>
          </a:xfrm>
          <a:prstGeom prst="ellipse">
            <a:avLst/>
          </a:prstGeom>
          <a:solidFill>
            <a:srgbClr val="FFFF00"/>
          </a:solidFill>
          <a:ln w="9525">
            <a:solidFill>
              <a:schemeClr val="tx1"/>
            </a:solidFill>
            <a:round/>
            <a:headEnd/>
            <a:tailEnd/>
          </a:ln>
          <a:effectLst/>
        </p:spPr>
        <p:txBody>
          <a:bodyPr wrap="none" lIns="91376" tIns="45688" rIns="91376" bIns="45688" anchor="ctr"/>
          <a:lstStyle/>
          <a:p>
            <a:pPr algn="ctr"/>
            <a:r>
              <a:rPr lang="en-GB" sz="2000"/>
              <a:t>1</a:t>
            </a:r>
          </a:p>
        </p:txBody>
      </p:sp>
      <p:sp>
        <p:nvSpPr>
          <p:cNvPr id="115718" name="Oval 6"/>
          <p:cNvSpPr>
            <a:spLocks noChangeArrowheads="1"/>
          </p:cNvSpPr>
          <p:nvPr/>
        </p:nvSpPr>
        <p:spPr bwMode="auto">
          <a:xfrm>
            <a:off x="482600" y="5703888"/>
            <a:ext cx="304800" cy="304800"/>
          </a:xfrm>
          <a:prstGeom prst="ellipse">
            <a:avLst/>
          </a:prstGeom>
          <a:solidFill>
            <a:srgbClr val="FFFF00"/>
          </a:solidFill>
          <a:ln w="9525">
            <a:solidFill>
              <a:schemeClr val="tx1"/>
            </a:solidFill>
            <a:round/>
            <a:headEnd/>
            <a:tailEnd/>
          </a:ln>
          <a:effectLst/>
        </p:spPr>
        <p:txBody>
          <a:bodyPr wrap="none" lIns="91376" tIns="45688" rIns="91376" bIns="45688" anchor="ctr"/>
          <a:lstStyle/>
          <a:p>
            <a:pPr algn="ctr"/>
            <a:r>
              <a:rPr lang="en-GB" sz="2000"/>
              <a:t>4</a:t>
            </a:r>
          </a:p>
        </p:txBody>
      </p:sp>
      <p:sp>
        <p:nvSpPr>
          <p:cNvPr id="115719" name="Oval 7"/>
          <p:cNvSpPr>
            <a:spLocks noChangeArrowheads="1"/>
          </p:cNvSpPr>
          <p:nvPr/>
        </p:nvSpPr>
        <p:spPr bwMode="auto">
          <a:xfrm>
            <a:off x="4308475" y="3427413"/>
            <a:ext cx="531813" cy="533400"/>
          </a:xfrm>
          <a:prstGeom prst="ellipse">
            <a:avLst/>
          </a:prstGeom>
          <a:solidFill>
            <a:srgbClr val="FFFF00"/>
          </a:solidFill>
          <a:ln w="9525">
            <a:solidFill>
              <a:schemeClr val="tx1"/>
            </a:solidFill>
            <a:round/>
            <a:headEnd/>
            <a:tailEnd/>
          </a:ln>
          <a:effectLst/>
        </p:spPr>
        <p:txBody>
          <a:bodyPr wrap="none" lIns="91376" tIns="45688" rIns="91376" bIns="45688" anchor="ctr"/>
          <a:lstStyle/>
          <a:p>
            <a:pPr algn="ctr"/>
            <a:r>
              <a:rPr lang="en-GB" sz="2800"/>
              <a:t>5</a:t>
            </a:r>
          </a:p>
        </p:txBody>
      </p:sp>
      <p:sp>
        <p:nvSpPr>
          <p:cNvPr id="115720" name="Rectangle 8"/>
          <p:cNvSpPr>
            <a:spLocks noGrp="1" noChangeArrowheads="1"/>
          </p:cNvSpPr>
          <p:nvPr>
            <p:ph type="title"/>
          </p:nvPr>
        </p:nvSpPr>
        <p:spPr>
          <a:xfrm>
            <a:off x="42863" y="73025"/>
            <a:ext cx="8858250" cy="741363"/>
          </a:xfrm>
        </p:spPr>
        <p:txBody>
          <a:bodyPr/>
          <a:lstStyle/>
          <a:p>
            <a:pPr algn="ctr"/>
            <a:r>
              <a:rPr lang="en-US" sz="4800" b="1" dirty="0" smtClean="0">
                <a:solidFill>
                  <a:schemeClr val="tx1"/>
                </a:solidFill>
                <a:effectLst>
                  <a:outerShdw blurRad="38100" dist="38100" dir="2700000" algn="tl">
                    <a:srgbClr val="C0C0C0"/>
                  </a:outerShdw>
                </a:effectLst>
              </a:rPr>
              <a:t>CREATING EFFICIENCY</a:t>
            </a:r>
            <a:endParaRPr lang="en-US" sz="4800" b="1" dirty="0">
              <a:solidFill>
                <a:schemeClr val="tx1"/>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4" name="Oval 2"/>
          <p:cNvSpPr>
            <a:spLocks noChangeArrowheads="1"/>
          </p:cNvSpPr>
          <p:nvPr/>
        </p:nvSpPr>
        <p:spPr bwMode="auto">
          <a:xfrm>
            <a:off x="3733800" y="1341438"/>
            <a:ext cx="4953000" cy="4144962"/>
          </a:xfrm>
          <a:prstGeom prst="ellipse">
            <a:avLst/>
          </a:prstGeom>
          <a:gradFill rotWithShape="1">
            <a:gsLst>
              <a:gs pos="0">
                <a:schemeClr val="accent1">
                  <a:alpha val="25000"/>
                </a:schemeClr>
              </a:gs>
              <a:gs pos="100000">
                <a:schemeClr val="accent1">
                  <a:gamma/>
                  <a:tint val="69804"/>
                  <a:invGamma/>
                </a:schemeClr>
              </a:gs>
            </a:gsLst>
            <a:path path="shape">
              <a:fillToRect l="50000" t="50000" r="50000" b="50000"/>
            </a:path>
          </a:gradFill>
          <a:ln w="9525" algn="ctr">
            <a:solidFill>
              <a:schemeClr val="bg1"/>
            </a:solidFill>
            <a:round/>
            <a:headEnd/>
            <a:tailEnd/>
          </a:ln>
          <a:effectLst/>
        </p:spPr>
        <p:txBody>
          <a:bodyPr wrap="none" lIns="91424" tIns="45712" rIns="91424" bIns="45712" anchor="ctr"/>
          <a:lstStyle/>
          <a:p>
            <a:pPr algn="ctr" eaLnBrk="0" hangingPunct="0"/>
            <a:endParaRPr lang="en-US" sz="2800" b="1">
              <a:solidFill>
                <a:schemeClr val="accent2"/>
              </a:solidFill>
              <a:latin typeface="Times" pitchFamily="18" charset="0"/>
            </a:endParaRPr>
          </a:p>
          <a:p>
            <a:pPr algn="ctr" eaLnBrk="0" hangingPunct="0"/>
            <a:endParaRPr lang="en-US" sz="2800" b="1">
              <a:solidFill>
                <a:schemeClr val="accent2"/>
              </a:solidFill>
              <a:latin typeface="Times" pitchFamily="18" charset="0"/>
            </a:endParaRPr>
          </a:p>
          <a:p>
            <a:pPr algn="ctr" eaLnBrk="0" hangingPunct="0"/>
            <a:endParaRPr lang="en-US" sz="2800" b="1">
              <a:solidFill>
                <a:schemeClr val="accent2"/>
              </a:solidFill>
              <a:latin typeface="Times" pitchFamily="18" charset="0"/>
            </a:endParaRPr>
          </a:p>
          <a:p>
            <a:pPr algn="ctr" eaLnBrk="0" hangingPunct="0"/>
            <a:endParaRPr lang="en-US" sz="2800" b="1">
              <a:solidFill>
                <a:schemeClr val="accent2"/>
              </a:solidFill>
              <a:latin typeface="Times" pitchFamily="18" charset="0"/>
            </a:endParaRPr>
          </a:p>
          <a:p>
            <a:pPr algn="ctr" eaLnBrk="0" hangingPunct="0"/>
            <a:endParaRPr lang="en-US" sz="2800" b="1">
              <a:solidFill>
                <a:schemeClr val="accent2"/>
              </a:solidFill>
              <a:latin typeface="Times" pitchFamily="18" charset="0"/>
            </a:endParaRPr>
          </a:p>
          <a:p>
            <a:pPr algn="ctr" eaLnBrk="0" hangingPunct="0"/>
            <a:endParaRPr lang="en-US" sz="2400" b="1">
              <a:solidFill>
                <a:schemeClr val="accent2"/>
              </a:solidFill>
              <a:latin typeface="Times" pitchFamily="18" charset="0"/>
            </a:endParaRPr>
          </a:p>
          <a:p>
            <a:pPr algn="ctr" eaLnBrk="0" hangingPunct="0"/>
            <a:r>
              <a:rPr lang="en-US" sz="2400" b="1">
                <a:latin typeface="Times" pitchFamily="18" charset="0"/>
              </a:rPr>
              <a:t>Interactive </a:t>
            </a:r>
          </a:p>
          <a:p>
            <a:pPr algn="ctr" eaLnBrk="0" hangingPunct="0"/>
            <a:r>
              <a:rPr lang="en-US" sz="2400" b="1">
                <a:latin typeface="Times" pitchFamily="18" charset="0"/>
              </a:rPr>
              <a:t>&amp; High Resolution Video </a:t>
            </a:r>
          </a:p>
          <a:p>
            <a:pPr algn="ctr" eaLnBrk="0" hangingPunct="0"/>
            <a:r>
              <a:rPr lang="en-US" sz="2400" b="1">
                <a:latin typeface="Times" pitchFamily="18" charset="0"/>
              </a:rPr>
              <a:t>Games</a:t>
            </a:r>
          </a:p>
        </p:txBody>
      </p:sp>
      <p:sp>
        <p:nvSpPr>
          <p:cNvPr id="166915" name="Oval 3"/>
          <p:cNvSpPr>
            <a:spLocks noChangeArrowheads="1"/>
          </p:cNvSpPr>
          <p:nvPr/>
        </p:nvSpPr>
        <p:spPr bwMode="auto">
          <a:xfrm>
            <a:off x="152400" y="1060450"/>
            <a:ext cx="3200400" cy="5645150"/>
          </a:xfrm>
          <a:prstGeom prst="ellipse">
            <a:avLst/>
          </a:prstGeom>
          <a:gradFill rotWithShape="1">
            <a:gsLst>
              <a:gs pos="0">
                <a:srgbClr val="FFFFFF">
                  <a:alpha val="25000"/>
                </a:srgbClr>
              </a:gs>
              <a:gs pos="100000">
                <a:srgbClr val="FFFFFF">
                  <a:gamma/>
                  <a:shade val="72549"/>
                  <a:invGamma/>
                </a:srgbClr>
              </a:gs>
            </a:gsLst>
            <a:path path="shape">
              <a:fillToRect l="50000" t="50000" r="50000" b="50000"/>
            </a:path>
          </a:gradFill>
          <a:ln w="9525">
            <a:solidFill>
              <a:schemeClr val="bg2"/>
            </a:solidFill>
            <a:round/>
            <a:headEnd/>
            <a:tailEnd/>
          </a:ln>
          <a:effectLst/>
        </p:spPr>
        <p:txBody>
          <a:bodyPr wrap="none" lIns="91424" tIns="45712" rIns="91424" bIns="45712" anchor="ctr"/>
          <a:lstStyle/>
          <a:p>
            <a:pPr algn="ctr" eaLnBrk="0" hangingPunct="0"/>
            <a:endParaRPr lang="en-US" sz="2400" b="1">
              <a:solidFill>
                <a:schemeClr val="accent2"/>
              </a:solidFill>
              <a:cs typeface="Arial" charset="0"/>
            </a:endParaRPr>
          </a:p>
          <a:p>
            <a:pPr algn="ctr" eaLnBrk="0" hangingPunct="0"/>
            <a:r>
              <a:rPr lang="en-US" sz="2400" b="1">
                <a:solidFill>
                  <a:schemeClr val="hlink"/>
                </a:solidFill>
                <a:cs typeface="Arial" charset="0"/>
              </a:rPr>
              <a:t>Wireless </a:t>
            </a:r>
          </a:p>
          <a:p>
            <a:pPr algn="ctr" eaLnBrk="0" hangingPunct="0"/>
            <a:r>
              <a:rPr lang="en-US" sz="2400" b="1">
                <a:solidFill>
                  <a:schemeClr val="hlink"/>
                </a:solidFill>
                <a:cs typeface="Arial" charset="0"/>
              </a:rPr>
              <a:t>Community</a:t>
            </a:r>
          </a:p>
        </p:txBody>
      </p:sp>
      <p:sp>
        <p:nvSpPr>
          <p:cNvPr id="166916" name="Rectangle 4"/>
          <p:cNvSpPr>
            <a:spLocks noGrp="1" noChangeArrowheads="1"/>
          </p:cNvSpPr>
          <p:nvPr>
            <p:ph type="title"/>
          </p:nvPr>
        </p:nvSpPr>
        <p:spPr>
          <a:xfrm>
            <a:off x="1295400" y="115888"/>
            <a:ext cx="8229600" cy="1143000"/>
          </a:xfrm>
        </p:spPr>
        <p:txBody>
          <a:bodyPr/>
          <a:lstStyle/>
          <a:p>
            <a:r>
              <a:rPr lang="en-US" sz="6000" b="1" u="sng">
                <a:solidFill>
                  <a:srgbClr val="000099"/>
                </a:solidFill>
              </a:rPr>
              <a:t>Multi-Player Gaming</a:t>
            </a:r>
          </a:p>
        </p:txBody>
      </p:sp>
      <p:grpSp>
        <p:nvGrpSpPr>
          <p:cNvPr id="2" name="Group 5"/>
          <p:cNvGrpSpPr>
            <a:grpSpLocks/>
          </p:cNvGrpSpPr>
          <p:nvPr/>
        </p:nvGrpSpPr>
        <p:grpSpPr bwMode="auto">
          <a:xfrm>
            <a:off x="7446963" y="2949575"/>
            <a:ext cx="1212850" cy="1089025"/>
            <a:chOff x="4691" y="1813"/>
            <a:chExt cx="764" cy="731"/>
          </a:xfrm>
        </p:grpSpPr>
        <p:sp>
          <p:nvSpPr>
            <p:cNvPr id="166918" name="AutoShape 6"/>
            <p:cNvSpPr>
              <a:spLocks noChangeArrowheads="1"/>
            </p:cNvSpPr>
            <p:nvPr/>
          </p:nvSpPr>
          <p:spPr bwMode="auto">
            <a:xfrm>
              <a:off x="4691" y="1813"/>
              <a:ext cx="764" cy="731"/>
            </a:xfrm>
            <a:prstGeom prst="roundRect">
              <a:avLst>
                <a:gd name="adj" fmla="val 16667"/>
              </a:avLst>
            </a:prstGeom>
            <a:gradFill rotWithShape="0">
              <a:gsLst>
                <a:gs pos="0">
                  <a:schemeClr val="folHlink"/>
                </a:gs>
                <a:gs pos="100000">
                  <a:schemeClr val="folHlink">
                    <a:gamma/>
                    <a:tint val="36471"/>
                    <a:invGamma/>
                  </a:schemeClr>
                </a:gs>
              </a:gsLst>
              <a:path path="shape">
                <a:fillToRect l="50000" t="50000" r="50000" b="50000"/>
              </a:path>
            </a:gradFill>
            <a:ln w="9525" cap="rnd">
              <a:solidFill>
                <a:schemeClr val="folHlink"/>
              </a:solidFill>
              <a:prstDash val="sysDot"/>
              <a:round/>
              <a:headEnd/>
              <a:tailEnd/>
            </a:ln>
            <a:effectLst/>
          </p:spPr>
          <p:txBody>
            <a:bodyPr anchor="ctr">
              <a:spAutoFit/>
            </a:bodyPr>
            <a:lstStyle/>
            <a:p>
              <a:endParaRPr lang="en-ZA"/>
            </a:p>
          </p:txBody>
        </p:sp>
        <p:sp>
          <p:nvSpPr>
            <p:cNvPr id="166919" name="Text Box 7"/>
            <p:cNvSpPr txBox="1">
              <a:spLocks noChangeArrowheads="1"/>
            </p:cNvSpPr>
            <p:nvPr/>
          </p:nvSpPr>
          <p:spPr bwMode="auto">
            <a:xfrm>
              <a:off x="4834" y="2205"/>
              <a:ext cx="474" cy="308"/>
            </a:xfrm>
            <a:prstGeom prst="rect">
              <a:avLst/>
            </a:prstGeom>
            <a:noFill/>
            <a:ln w="9525">
              <a:noFill/>
              <a:miter lim="800000"/>
              <a:headEnd/>
              <a:tailEnd/>
            </a:ln>
            <a:effectLst/>
          </p:spPr>
          <p:txBody>
            <a:bodyPr wrap="none" lIns="91424" tIns="45712" rIns="91424" bIns="45712">
              <a:spAutoFit/>
            </a:bodyPr>
            <a:lstStyle/>
            <a:p>
              <a:pPr algn="ctr" eaLnBrk="0" hangingPunct="0">
                <a:lnSpc>
                  <a:spcPct val="85000"/>
                </a:lnSpc>
                <a:spcBef>
                  <a:spcPct val="30000"/>
                </a:spcBef>
              </a:pPr>
              <a:r>
                <a:rPr lang="en-US" altLang="en-US" sz="1200" b="1">
                  <a:solidFill>
                    <a:srgbClr val="000000"/>
                  </a:solidFill>
                </a:rPr>
                <a:t>Gaming</a:t>
              </a:r>
            </a:p>
            <a:p>
              <a:pPr algn="ctr" eaLnBrk="0" hangingPunct="0">
                <a:lnSpc>
                  <a:spcPct val="85000"/>
                </a:lnSpc>
                <a:spcBef>
                  <a:spcPct val="30000"/>
                </a:spcBef>
              </a:pPr>
              <a:r>
                <a:rPr lang="en-US" sz="1200" b="1">
                  <a:solidFill>
                    <a:srgbClr val="000000"/>
                  </a:solidFill>
                </a:rPr>
                <a:t>Server</a:t>
              </a:r>
              <a:endParaRPr lang="en-GB" sz="1200" b="1">
                <a:solidFill>
                  <a:srgbClr val="000000"/>
                </a:solidFill>
              </a:endParaRPr>
            </a:p>
          </p:txBody>
        </p:sp>
        <p:sp>
          <p:nvSpPr>
            <p:cNvPr id="166920" name="Oval 8"/>
            <p:cNvSpPr>
              <a:spLocks noChangeArrowheads="1"/>
            </p:cNvSpPr>
            <p:nvPr/>
          </p:nvSpPr>
          <p:spPr bwMode="auto">
            <a:xfrm rot="-72041">
              <a:off x="4711" y="1845"/>
              <a:ext cx="666" cy="388"/>
            </a:xfrm>
            <a:prstGeom prst="ellipse">
              <a:avLst/>
            </a:prstGeom>
            <a:solidFill>
              <a:srgbClr val="FFFF66"/>
            </a:solidFill>
            <a:ln w="12700" cap="rnd">
              <a:noFill/>
              <a:prstDash val="sysDot"/>
              <a:round/>
              <a:headEnd/>
              <a:tailEnd/>
            </a:ln>
            <a:effectLst/>
          </p:spPr>
          <p:txBody>
            <a:bodyPr lIns="19050" tIns="9525" rIns="19050" bIns="9525" anchor="ctr">
              <a:spAutoFit/>
            </a:bodyPr>
            <a:lstStyle/>
            <a:p>
              <a:endParaRPr lang="en-ZA"/>
            </a:p>
          </p:txBody>
        </p:sp>
        <p:pic>
          <p:nvPicPr>
            <p:cNvPr id="166921" name="Picture 9" descr="Picture1"/>
            <p:cNvPicPr>
              <a:picLocks noChangeAspect="1" noChangeArrowheads="1"/>
            </p:cNvPicPr>
            <p:nvPr/>
          </p:nvPicPr>
          <p:blipFill>
            <a:blip r:embed="rId3" cstate="print"/>
            <a:srcRect/>
            <a:stretch>
              <a:fillRect/>
            </a:stretch>
          </p:blipFill>
          <p:spPr bwMode="auto">
            <a:xfrm>
              <a:off x="4740" y="1960"/>
              <a:ext cx="615" cy="201"/>
            </a:xfrm>
            <a:prstGeom prst="rect">
              <a:avLst/>
            </a:prstGeom>
            <a:noFill/>
            <a:ln w="9525">
              <a:noFill/>
              <a:miter lim="800000"/>
              <a:headEnd/>
              <a:tailEnd/>
            </a:ln>
          </p:spPr>
        </p:pic>
      </p:grpSp>
      <p:sp>
        <p:nvSpPr>
          <p:cNvPr id="166922" name="Rectangle 10"/>
          <p:cNvSpPr>
            <a:spLocks noChangeArrowheads="1"/>
          </p:cNvSpPr>
          <p:nvPr/>
        </p:nvSpPr>
        <p:spPr bwMode="auto">
          <a:xfrm>
            <a:off x="973138" y="2103438"/>
            <a:ext cx="1019175" cy="246062"/>
          </a:xfrm>
          <a:prstGeom prst="rect">
            <a:avLst/>
          </a:prstGeom>
          <a:noFill/>
          <a:ln w="9525">
            <a:noFill/>
            <a:miter lim="800000"/>
            <a:headEnd/>
            <a:tailEnd/>
          </a:ln>
        </p:spPr>
        <p:txBody>
          <a:bodyPr lIns="63083" tIns="31542" rIns="63083" bIns="31542">
            <a:spAutoFit/>
          </a:bodyPr>
          <a:lstStyle/>
          <a:p>
            <a:pPr algn="ctr" eaLnBrk="0" hangingPunct="0"/>
            <a:r>
              <a:rPr lang="en-US" sz="1200" b="1">
                <a:solidFill>
                  <a:schemeClr val="bg1"/>
                </a:solidFill>
                <a:cs typeface="Arial" charset="0"/>
              </a:rPr>
              <a:t>Player 1</a:t>
            </a:r>
          </a:p>
        </p:txBody>
      </p:sp>
      <p:sp>
        <p:nvSpPr>
          <p:cNvPr id="166923" name="Rectangle 11"/>
          <p:cNvSpPr>
            <a:spLocks noChangeArrowheads="1"/>
          </p:cNvSpPr>
          <p:nvPr/>
        </p:nvSpPr>
        <p:spPr bwMode="auto">
          <a:xfrm>
            <a:off x="528638" y="5373688"/>
            <a:ext cx="1019175" cy="246062"/>
          </a:xfrm>
          <a:prstGeom prst="rect">
            <a:avLst/>
          </a:prstGeom>
          <a:noFill/>
          <a:ln w="9525">
            <a:noFill/>
            <a:miter lim="800000"/>
            <a:headEnd/>
            <a:tailEnd/>
          </a:ln>
        </p:spPr>
        <p:txBody>
          <a:bodyPr lIns="63083" tIns="31542" rIns="63083" bIns="31542">
            <a:spAutoFit/>
          </a:bodyPr>
          <a:lstStyle/>
          <a:p>
            <a:pPr algn="ctr" eaLnBrk="0" hangingPunct="0"/>
            <a:r>
              <a:rPr lang="en-US" sz="1200" b="1">
                <a:solidFill>
                  <a:schemeClr val="bg1"/>
                </a:solidFill>
                <a:cs typeface="Arial" charset="0"/>
              </a:rPr>
              <a:t>Player 2</a:t>
            </a:r>
          </a:p>
        </p:txBody>
      </p:sp>
      <p:pic>
        <p:nvPicPr>
          <p:cNvPr id="166924" name="Picture 12" descr="photo_ssg_2"/>
          <p:cNvPicPr>
            <a:picLocks noChangeAspect="1" noChangeArrowheads="1"/>
          </p:cNvPicPr>
          <p:nvPr/>
        </p:nvPicPr>
        <p:blipFill>
          <a:blip r:embed="rId4" cstate="print"/>
          <a:srcRect/>
          <a:stretch>
            <a:fillRect/>
          </a:stretch>
        </p:blipFill>
        <p:spPr bwMode="auto">
          <a:xfrm>
            <a:off x="5572125" y="2813050"/>
            <a:ext cx="1087438" cy="1047750"/>
          </a:xfrm>
          <a:prstGeom prst="rect">
            <a:avLst/>
          </a:prstGeom>
          <a:noFill/>
        </p:spPr>
      </p:pic>
      <p:sp>
        <p:nvSpPr>
          <p:cNvPr id="166925" name="Rectangle 13"/>
          <p:cNvSpPr>
            <a:spLocks noChangeArrowheads="1"/>
          </p:cNvSpPr>
          <p:nvPr/>
        </p:nvSpPr>
        <p:spPr bwMode="auto">
          <a:xfrm>
            <a:off x="5713413" y="3759200"/>
            <a:ext cx="1019175" cy="246063"/>
          </a:xfrm>
          <a:prstGeom prst="rect">
            <a:avLst/>
          </a:prstGeom>
          <a:noFill/>
          <a:ln w="9525">
            <a:noFill/>
            <a:miter lim="800000"/>
            <a:headEnd/>
            <a:tailEnd/>
          </a:ln>
        </p:spPr>
        <p:txBody>
          <a:bodyPr lIns="63083" tIns="31542" rIns="63083" bIns="31542">
            <a:spAutoFit/>
          </a:bodyPr>
          <a:lstStyle/>
          <a:p>
            <a:pPr algn="ctr" eaLnBrk="0" hangingPunct="0"/>
            <a:r>
              <a:rPr lang="en-US" sz="1200" b="1">
                <a:solidFill>
                  <a:srgbClr val="000000"/>
                </a:solidFill>
                <a:cs typeface="Arial" charset="0"/>
              </a:rPr>
              <a:t>GGSN</a:t>
            </a:r>
            <a:endParaRPr lang="en-US" sz="1200" b="1">
              <a:cs typeface="Arial" charset="0"/>
            </a:endParaRPr>
          </a:p>
        </p:txBody>
      </p:sp>
      <p:grpSp>
        <p:nvGrpSpPr>
          <p:cNvPr id="3" name="Group 14"/>
          <p:cNvGrpSpPr>
            <a:grpSpLocks/>
          </p:cNvGrpSpPr>
          <p:nvPr/>
        </p:nvGrpSpPr>
        <p:grpSpPr bwMode="auto">
          <a:xfrm>
            <a:off x="1985963" y="1557338"/>
            <a:ext cx="955675" cy="925512"/>
            <a:chOff x="1419" y="2339"/>
            <a:chExt cx="742" cy="838"/>
          </a:xfrm>
        </p:grpSpPr>
        <p:pic>
          <p:nvPicPr>
            <p:cNvPr id="166927" name="Picture 15" descr="cells"/>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19" y="2586"/>
              <a:ext cx="742" cy="591"/>
            </a:xfrm>
            <a:prstGeom prst="rect">
              <a:avLst/>
            </a:prstGeom>
            <a:noFill/>
          </p:spPr>
        </p:pic>
        <p:pic>
          <p:nvPicPr>
            <p:cNvPr id="166928" name="Picture 16" descr="towe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83" y="2339"/>
              <a:ext cx="295" cy="336"/>
            </a:xfrm>
            <a:prstGeom prst="rect">
              <a:avLst/>
            </a:prstGeom>
            <a:noFill/>
          </p:spPr>
        </p:pic>
        <p:pic>
          <p:nvPicPr>
            <p:cNvPr id="166929" name="Picture 17" descr="towe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25" y="2553"/>
              <a:ext cx="295" cy="336"/>
            </a:xfrm>
            <a:prstGeom prst="rect">
              <a:avLst/>
            </a:prstGeom>
            <a:noFill/>
          </p:spPr>
        </p:pic>
        <p:pic>
          <p:nvPicPr>
            <p:cNvPr id="166930" name="Picture 18" descr="towe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779" y="2662"/>
              <a:ext cx="295" cy="336"/>
            </a:xfrm>
            <a:prstGeom prst="rect">
              <a:avLst/>
            </a:prstGeom>
            <a:noFill/>
          </p:spPr>
        </p:pic>
      </p:grpSp>
      <p:sp>
        <p:nvSpPr>
          <p:cNvPr id="166931" name="Rectangle 19"/>
          <p:cNvSpPr>
            <a:spLocks noChangeArrowheads="1"/>
          </p:cNvSpPr>
          <p:nvPr/>
        </p:nvSpPr>
        <p:spPr bwMode="auto">
          <a:xfrm>
            <a:off x="2843213" y="1920875"/>
            <a:ext cx="1019175" cy="428625"/>
          </a:xfrm>
          <a:prstGeom prst="rect">
            <a:avLst/>
          </a:prstGeom>
          <a:noFill/>
          <a:ln w="9525">
            <a:noFill/>
            <a:miter lim="800000"/>
            <a:headEnd/>
            <a:tailEnd/>
          </a:ln>
        </p:spPr>
        <p:txBody>
          <a:bodyPr lIns="63083" tIns="31542" rIns="63083" bIns="31542">
            <a:spAutoFit/>
          </a:bodyPr>
          <a:lstStyle/>
          <a:p>
            <a:pPr algn="ctr" eaLnBrk="0" hangingPunct="0"/>
            <a:r>
              <a:rPr lang="en-US" sz="1200" b="1">
                <a:solidFill>
                  <a:srgbClr val="FFFFFF"/>
                </a:solidFill>
                <a:cs typeface="Arial" charset="0"/>
              </a:rPr>
              <a:t>UMTS</a:t>
            </a:r>
          </a:p>
          <a:p>
            <a:pPr algn="ctr" eaLnBrk="0" hangingPunct="0"/>
            <a:r>
              <a:rPr lang="en-US" sz="1200" b="1">
                <a:solidFill>
                  <a:srgbClr val="FFFFFF"/>
                </a:solidFill>
                <a:cs typeface="Arial" charset="0"/>
              </a:rPr>
              <a:t>Access</a:t>
            </a:r>
          </a:p>
        </p:txBody>
      </p:sp>
      <p:grpSp>
        <p:nvGrpSpPr>
          <p:cNvPr id="4" name="Group 20"/>
          <p:cNvGrpSpPr>
            <a:grpSpLocks/>
          </p:cNvGrpSpPr>
          <p:nvPr/>
        </p:nvGrpSpPr>
        <p:grpSpPr bwMode="auto">
          <a:xfrm>
            <a:off x="1233488" y="1214438"/>
            <a:ext cx="530225" cy="862012"/>
            <a:chOff x="761" y="643"/>
            <a:chExt cx="334" cy="580"/>
          </a:xfrm>
        </p:grpSpPr>
        <p:pic>
          <p:nvPicPr>
            <p:cNvPr id="166933" name="Picture 21" descr="pic10061"/>
            <p:cNvPicPr>
              <a:picLocks noChangeAspect="1" noChangeArrowheads="1"/>
            </p:cNvPicPr>
            <p:nvPr/>
          </p:nvPicPr>
          <p:blipFill>
            <a:blip r:embed="rId7" cstate="print"/>
            <a:srcRect l="55888" r="5408"/>
            <a:stretch>
              <a:fillRect/>
            </a:stretch>
          </p:blipFill>
          <p:spPr bwMode="auto">
            <a:xfrm>
              <a:off x="761" y="643"/>
              <a:ext cx="334" cy="568"/>
            </a:xfrm>
            <a:prstGeom prst="rect">
              <a:avLst/>
            </a:prstGeom>
            <a:noFill/>
            <a:ln>
              <a:noFill/>
            </a:ln>
          </p:spPr>
        </p:pic>
        <p:grpSp>
          <p:nvGrpSpPr>
            <p:cNvPr id="5" name="Group 22"/>
            <p:cNvGrpSpPr>
              <a:grpSpLocks/>
            </p:cNvGrpSpPr>
            <p:nvPr/>
          </p:nvGrpSpPr>
          <p:grpSpPr bwMode="auto">
            <a:xfrm>
              <a:off x="846" y="971"/>
              <a:ext cx="241" cy="252"/>
              <a:chOff x="846" y="1255"/>
              <a:chExt cx="241" cy="244"/>
            </a:xfrm>
          </p:grpSpPr>
          <p:pic>
            <p:nvPicPr>
              <p:cNvPr id="166935" name="Picture 23" descr="DSC01522"/>
              <p:cNvPicPr>
                <a:picLocks noChangeAspect="1" noChangeArrowheads="1"/>
              </p:cNvPicPr>
              <p:nvPr/>
            </p:nvPicPr>
            <p:blipFill>
              <a:blip r:embed="rId8" cstate="print"/>
              <a:srcRect l="9341" t="5710" b="6622"/>
              <a:stretch>
                <a:fillRect/>
              </a:stretch>
            </p:blipFill>
            <p:spPr bwMode="auto">
              <a:xfrm>
                <a:off x="846" y="1255"/>
                <a:ext cx="241" cy="244"/>
              </a:xfrm>
              <a:prstGeom prst="rect">
                <a:avLst/>
              </a:prstGeom>
              <a:noFill/>
              <a:ln>
                <a:noFill/>
              </a:ln>
            </p:spPr>
          </p:pic>
          <p:pic>
            <p:nvPicPr>
              <p:cNvPr id="166936" name="Picture 24" descr="pic0002"/>
              <p:cNvPicPr>
                <a:picLocks noChangeAspect="1" noChangeArrowheads="1"/>
              </p:cNvPicPr>
              <p:nvPr/>
            </p:nvPicPr>
            <p:blipFill>
              <a:blip r:embed="rId9" cstate="print"/>
              <a:srcRect/>
              <a:stretch>
                <a:fillRect/>
              </a:stretch>
            </p:blipFill>
            <p:spPr bwMode="auto">
              <a:xfrm>
                <a:off x="917" y="1412"/>
                <a:ext cx="78" cy="54"/>
              </a:xfrm>
              <a:prstGeom prst="rect">
                <a:avLst/>
              </a:prstGeom>
              <a:noFill/>
              <a:ln>
                <a:noFill/>
              </a:ln>
            </p:spPr>
          </p:pic>
        </p:grpSp>
      </p:grpSp>
      <p:grpSp>
        <p:nvGrpSpPr>
          <p:cNvPr id="6" name="Group 25"/>
          <p:cNvGrpSpPr>
            <a:grpSpLocks/>
          </p:cNvGrpSpPr>
          <p:nvPr/>
        </p:nvGrpSpPr>
        <p:grpSpPr bwMode="auto">
          <a:xfrm>
            <a:off x="2032000" y="4533900"/>
            <a:ext cx="955675" cy="925513"/>
            <a:chOff x="1419" y="2339"/>
            <a:chExt cx="742" cy="838"/>
          </a:xfrm>
        </p:grpSpPr>
        <p:pic>
          <p:nvPicPr>
            <p:cNvPr id="166938" name="Picture 26" descr="cells"/>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19" y="2586"/>
              <a:ext cx="742" cy="591"/>
            </a:xfrm>
            <a:prstGeom prst="rect">
              <a:avLst/>
            </a:prstGeom>
            <a:noFill/>
          </p:spPr>
        </p:pic>
        <p:pic>
          <p:nvPicPr>
            <p:cNvPr id="166939" name="Picture 27" descr="towe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83" y="2339"/>
              <a:ext cx="295" cy="336"/>
            </a:xfrm>
            <a:prstGeom prst="rect">
              <a:avLst/>
            </a:prstGeom>
            <a:noFill/>
          </p:spPr>
        </p:pic>
        <p:pic>
          <p:nvPicPr>
            <p:cNvPr id="166940" name="Picture 28" descr="towe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25" y="2553"/>
              <a:ext cx="295" cy="336"/>
            </a:xfrm>
            <a:prstGeom prst="rect">
              <a:avLst/>
            </a:prstGeom>
            <a:noFill/>
          </p:spPr>
        </p:pic>
        <p:pic>
          <p:nvPicPr>
            <p:cNvPr id="166941" name="Picture 29" descr="towe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779" y="2662"/>
              <a:ext cx="295" cy="336"/>
            </a:xfrm>
            <a:prstGeom prst="rect">
              <a:avLst/>
            </a:prstGeom>
            <a:noFill/>
          </p:spPr>
        </p:pic>
      </p:grpSp>
      <p:sp>
        <p:nvSpPr>
          <p:cNvPr id="166942" name="Rectangle 30"/>
          <p:cNvSpPr>
            <a:spLocks noChangeArrowheads="1"/>
          </p:cNvSpPr>
          <p:nvPr/>
        </p:nvSpPr>
        <p:spPr bwMode="auto">
          <a:xfrm>
            <a:off x="2976563" y="4941888"/>
            <a:ext cx="1019175" cy="428625"/>
          </a:xfrm>
          <a:prstGeom prst="rect">
            <a:avLst/>
          </a:prstGeom>
          <a:noFill/>
          <a:ln w="9525">
            <a:noFill/>
            <a:miter lim="800000"/>
            <a:headEnd/>
            <a:tailEnd/>
          </a:ln>
        </p:spPr>
        <p:txBody>
          <a:bodyPr lIns="63083" tIns="31542" rIns="63083" bIns="31542">
            <a:spAutoFit/>
          </a:bodyPr>
          <a:lstStyle/>
          <a:p>
            <a:pPr algn="ctr" eaLnBrk="0" hangingPunct="0"/>
            <a:r>
              <a:rPr lang="en-US" sz="1200" b="1">
                <a:solidFill>
                  <a:srgbClr val="FFFFFF"/>
                </a:solidFill>
                <a:cs typeface="Arial" charset="0"/>
              </a:rPr>
              <a:t>UMTS Access</a:t>
            </a:r>
          </a:p>
        </p:txBody>
      </p:sp>
      <p:grpSp>
        <p:nvGrpSpPr>
          <p:cNvPr id="7" name="Group 31"/>
          <p:cNvGrpSpPr>
            <a:grpSpLocks/>
          </p:cNvGrpSpPr>
          <p:nvPr/>
        </p:nvGrpSpPr>
        <p:grpSpPr bwMode="auto">
          <a:xfrm>
            <a:off x="820738" y="4889500"/>
            <a:ext cx="561975" cy="881063"/>
            <a:chOff x="773" y="630"/>
            <a:chExt cx="354" cy="591"/>
          </a:xfrm>
        </p:grpSpPr>
        <p:pic>
          <p:nvPicPr>
            <p:cNvPr id="166944" name="Picture 32" descr="pic10061"/>
            <p:cNvPicPr>
              <a:picLocks noChangeAspect="1" noChangeArrowheads="1"/>
            </p:cNvPicPr>
            <p:nvPr/>
          </p:nvPicPr>
          <p:blipFill>
            <a:blip r:embed="rId10" cstate="print"/>
            <a:srcRect l="55888" r="5408"/>
            <a:stretch>
              <a:fillRect/>
            </a:stretch>
          </p:blipFill>
          <p:spPr bwMode="auto">
            <a:xfrm>
              <a:off x="773" y="630"/>
              <a:ext cx="354" cy="591"/>
            </a:xfrm>
            <a:prstGeom prst="rect">
              <a:avLst/>
            </a:prstGeom>
            <a:noFill/>
            <a:ln>
              <a:noFill/>
            </a:ln>
            <a:effectLst/>
          </p:spPr>
        </p:pic>
        <p:grpSp>
          <p:nvGrpSpPr>
            <p:cNvPr id="8" name="Group 33"/>
            <p:cNvGrpSpPr>
              <a:grpSpLocks/>
            </p:cNvGrpSpPr>
            <p:nvPr/>
          </p:nvGrpSpPr>
          <p:grpSpPr bwMode="auto">
            <a:xfrm>
              <a:off x="830" y="808"/>
              <a:ext cx="241" cy="253"/>
              <a:chOff x="830" y="1097"/>
              <a:chExt cx="241" cy="244"/>
            </a:xfrm>
          </p:grpSpPr>
          <p:pic>
            <p:nvPicPr>
              <p:cNvPr id="166946" name="Picture 34" descr="DSC01522"/>
              <p:cNvPicPr>
                <a:picLocks noChangeAspect="1" noChangeArrowheads="1"/>
              </p:cNvPicPr>
              <p:nvPr/>
            </p:nvPicPr>
            <p:blipFill>
              <a:blip r:embed="rId11" cstate="print"/>
              <a:srcRect l="9341" t="5710" b="6622"/>
              <a:stretch>
                <a:fillRect/>
              </a:stretch>
            </p:blipFill>
            <p:spPr bwMode="auto">
              <a:xfrm>
                <a:off x="830" y="1097"/>
                <a:ext cx="241" cy="244"/>
              </a:xfrm>
              <a:prstGeom prst="rect">
                <a:avLst/>
              </a:prstGeom>
              <a:noFill/>
              <a:ln>
                <a:noFill/>
              </a:ln>
              <a:effectLst/>
            </p:spPr>
          </p:pic>
          <p:pic>
            <p:nvPicPr>
              <p:cNvPr id="166947" name="Picture 35" descr="pic0002"/>
              <p:cNvPicPr>
                <a:picLocks noChangeAspect="1" noChangeArrowheads="1"/>
              </p:cNvPicPr>
              <p:nvPr/>
            </p:nvPicPr>
            <p:blipFill>
              <a:blip r:embed="rId9" cstate="print"/>
              <a:srcRect/>
              <a:stretch>
                <a:fillRect/>
              </a:stretch>
            </p:blipFill>
            <p:spPr bwMode="auto">
              <a:xfrm>
                <a:off x="900" y="1254"/>
                <a:ext cx="79" cy="55"/>
              </a:xfrm>
              <a:prstGeom prst="rect">
                <a:avLst/>
              </a:prstGeom>
              <a:noFill/>
              <a:ln>
                <a:noFill/>
              </a:ln>
              <a:effectLst/>
            </p:spPr>
          </p:pic>
        </p:grpSp>
      </p:grpSp>
      <p:sp>
        <p:nvSpPr>
          <p:cNvPr id="166948" name="AutoShape 36"/>
          <p:cNvSpPr>
            <a:spLocks noChangeArrowheads="1"/>
          </p:cNvSpPr>
          <p:nvPr/>
        </p:nvSpPr>
        <p:spPr bwMode="auto">
          <a:xfrm>
            <a:off x="107950" y="117475"/>
            <a:ext cx="1727200" cy="1511300"/>
          </a:xfrm>
          <a:prstGeom prst="irregularSeal1">
            <a:avLst/>
          </a:prstGeom>
          <a:solidFill>
            <a:srgbClr val="000099"/>
          </a:solidFill>
          <a:ln w="9525">
            <a:solidFill>
              <a:schemeClr val="accent2"/>
            </a:solidFill>
            <a:miter lim="800000"/>
            <a:headEnd/>
            <a:tailEnd/>
          </a:ln>
          <a:effectLst/>
        </p:spPr>
        <p:txBody>
          <a:bodyPr wrap="none" lIns="91424" tIns="45712" rIns="91424" bIns="45712" anchor="ctr"/>
          <a:lstStyle/>
          <a:p>
            <a:pPr algn="ctr" eaLnBrk="0" hangingPunct="0"/>
            <a:r>
              <a:rPr lang="en-US" sz="2800" b="1">
                <a:solidFill>
                  <a:srgbClr val="FFFFFF"/>
                </a:solidFill>
                <a:latin typeface="Times" pitchFamily="18" charset="0"/>
              </a:rPr>
              <a:t>Gaming</a:t>
            </a:r>
          </a:p>
        </p:txBody>
      </p:sp>
      <p:pic>
        <p:nvPicPr>
          <p:cNvPr id="166949" name="Picture 37" descr="boxshot2"/>
          <p:cNvPicPr>
            <a:picLocks noChangeAspect="1" noChangeArrowheads="1"/>
          </p:cNvPicPr>
          <p:nvPr/>
        </p:nvPicPr>
        <p:blipFill>
          <a:blip r:embed="rId12" cstate="print"/>
          <a:srcRect/>
          <a:stretch>
            <a:fillRect/>
          </a:stretch>
        </p:blipFill>
        <p:spPr bwMode="auto">
          <a:xfrm>
            <a:off x="6219825" y="1196975"/>
            <a:ext cx="963613" cy="1373188"/>
          </a:xfrm>
          <a:prstGeom prst="rect">
            <a:avLst/>
          </a:prstGeom>
          <a:noFill/>
        </p:spPr>
      </p:pic>
      <p:pic>
        <p:nvPicPr>
          <p:cNvPr id="166950" name="Picture 38" descr="boxshot"/>
          <p:cNvPicPr>
            <a:picLocks noChangeAspect="1" noChangeArrowheads="1"/>
          </p:cNvPicPr>
          <p:nvPr/>
        </p:nvPicPr>
        <p:blipFill>
          <a:blip r:embed="rId13" cstate="print"/>
          <a:srcRect/>
          <a:stretch>
            <a:fillRect/>
          </a:stretch>
        </p:blipFill>
        <p:spPr bwMode="auto">
          <a:xfrm>
            <a:off x="4953000" y="1412875"/>
            <a:ext cx="914400" cy="1301750"/>
          </a:xfrm>
          <a:prstGeom prst="rect">
            <a:avLst/>
          </a:prstGeom>
          <a:noFill/>
        </p:spPr>
      </p:pic>
      <p:pic>
        <p:nvPicPr>
          <p:cNvPr id="166951" name="Picture 39" descr="encart_mmg_home"/>
          <p:cNvPicPr>
            <a:picLocks noChangeAspect="1" noChangeArrowheads="1"/>
          </p:cNvPicPr>
          <p:nvPr/>
        </p:nvPicPr>
        <p:blipFill>
          <a:blip r:embed="rId14" cstate="print"/>
          <a:srcRect/>
          <a:stretch>
            <a:fillRect/>
          </a:stretch>
        </p:blipFill>
        <p:spPr bwMode="auto">
          <a:xfrm>
            <a:off x="7524750" y="1625600"/>
            <a:ext cx="1187450" cy="1171575"/>
          </a:xfrm>
          <a:prstGeom prst="rect">
            <a:avLst/>
          </a:prstGeom>
          <a:noFill/>
        </p:spPr>
      </p:pic>
      <p:pic>
        <p:nvPicPr>
          <p:cNvPr id="166952" name="Picture 40" descr="speedbuster"/>
          <p:cNvPicPr>
            <a:picLocks noChangeAspect="1" noChangeArrowheads="1"/>
          </p:cNvPicPr>
          <p:nvPr/>
        </p:nvPicPr>
        <p:blipFill>
          <a:blip r:embed="rId15" cstate="print"/>
          <a:srcRect/>
          <a:stretch>
            <a:fillRect/>
          </a:stretch>
        </p:blipFill>
        <p:spPr bwMode="auto">
          <a:xfrm>
            <a:off x="971550" y="2668588"/>
            <a:ext cx="1524000" cy="1047750"/>
          </a:xfrm>
          <a:prstGeom prst="rect">
            <a:avLst/>
          </a:prstGeom>
          <a:noFill/>
        </p:spPr>
      </p:pic>
      <p:sp>
        <p:nvSpPr>
          <p:cNvPr id="166953" name="AutoShape 41"/>
          <p:cNvSpPr>
            <a:spLocks noChangeArrowheads="1"/>
          </p:cNvSpPr>
          <p:nvPr/>
        </p:nvSpPr>
        <p:spPr bwMode="auto">
          <a:xfrm flipH="1">
            <a:off x="2195513" y="2420938"/>
            <a:ext cx="3673475" cy="1800225"/>
          </a:xfrm>
          <a:prstGeom prst="notchedRightArrow">
            <a:avLst>
              <a:gd name="adj1" fmla="val 50000"/>
              <a:gd name="adj2" fmla="val 51014"/>
            </a:avLst>
          </a:prstGeom>
          <a:solidFill>
            <a:srgbClr val="000099"/>
          </a:solidFill>
          <a:ln w="9525">
            <a:solidFill>
              <a:srgbClr val="CC3300"/>
            </a:solidFill>
            <a:miter lim="800000"/>
            <a:headEnd/>
            <a:tailEnd/>
          </a:ln>
          <a:effectLst/>
        </p:spPr>
        <p:txBody>
          <a:bodyPr wrap="none" lIns="91424" tIns="45712" rIns="91424" bIns="45712" anchor="ctr"/>
          <a:lstStyle/>
          <a:p>
            <a:pPr algn="ctr" eaLnBrk="0" hangingPunct="0"/>
            <a:endParaRPr lang="en-GB" sz="2400">
              <a:solidFill>
                <a:srgbClr val="000099"/>
              </a:solidFill>
              <a:latin typeface="Times" pitchFamily="18" charset="0"/>
            </a:endParaRPr>
          </a:p>
        </p:txBody>
      </p:sp>
      <p:sp>
        <p:nvSpPr>
          <p:cNvPr id="166954" name="Text Box 42"/>
          <p:cNvSpPr txBox="1">
            <a:spLocks noChangeArrowheads="1"/>
          </p:cNvSpPr>
          <p:nvPr/>
        </p:nvSpPr>
        <p:spPr bwMode="auto">
          <a:xfrm>
            <a:off x="2339975" y="2924175"/>
            <a:ext cx="3232150" cy="701675"/>
          </a:xfrm>
          <a:prstGeom prst="rect">
            <a:avLst/>
          </a:prstGeom>
          <a:noFill/>
          <a:ln w="9525">
            <a:noFill/>
            <a:miter lim="800000"/>
            <a:headEnd/>
            <a:tailEnd/>
          </a:ln>
          <a:effectLst/>
        </p:spPr>
        <p:txBody>
          <a:bodyPr wrap="none" lIns="91424" tIns="45712" rIns="91424" bIns="45712">
            <a:spAutoFit/>
          </a:bodyPr>
          <a:lstStyle/>
          <a:p>
            <a:pPr algn="ctr" eaLnBrk="0" hangingPunct="0"/>
            <a:r>
              <a:rPr lang="en-US" sz="2000" b="1">
                <a:solidFill>
                  <a:schemeClr val="bg1"/>
                </a:solidFill>
                <a:latin typeface="Times" pitchFamily="18" charset="0"/>
              </a:rPr>
              <a:t>Higher Bandwidth </a:t>
            </a:r>
          </a:p>
          <a:p>
            <a:pPr algn="ctr" eaLnBrk="0" hangingPunct="0"/>
            <a:r>
              <a:rPr lang="en-US" sz="2000" b="1">
                <a:solidFill>
                  <a:schemeClr val="bg1"/>
                </a:solidFill>
                <a:latin typeface="Times" pitchFamily="18" charset="0"/>
              </a:rPr>
              <a:t>Lower Latency in Downlink</a:t>
            </a:r>
          </a:p>
        </p:txBody>
      </p:sp>
      <p:sp>
        <p:nvSpPr>
          <p:cNvPr id="166955" name="Freeform 43"/>
          <p:cNvSpPr>
            <a:spLocks/>
          </p:cNvSpPr>
          <p:nvPr/>
        </p:nvSpPr>
        <p:spPr bwMode="auto">
          <a:xfrm>
            <a:off x="1717675" y="1412875"/>
            <a:ext cx="5722938" cy="1492250"/>
          </a:xfrm>
          <a:custGeom>
            <a:avLst/>
            <a:gdLst/>
            <a:ahLst/>
            <a:cxnLst>
              <a:cxn ang="0">
                <a:pos x="0" y="0"/>
              </a:cxn>
              <a:cxn ang="0">
                <a:pos x="454" y="340"/>
              </a:cxn>
              <a:cxn ang="0">
                <a:pos x="1850" y="340"/>
              </a:cxn>
              <a:cxn ang="0">
                <a:pos x="2810" y="894"/>
              </a:cxn>
              <a:cxn ang="0">
                <a:pos x="3605" y="986"/>
              </a:cxn>
            </a:cxnLst>
            <a:rect l="0" t="0" r="r" b="b"/>
            <a:pathLst>
              <a:path w="3605" h="1002">
                <a:moveTo>
                  <a:pt x="0" y="0"/>
                </a:moveTo>
                <a:cubicBezTo>
                  <a:pt x="73" y="141"/>
                  <a:pt x="146" y="283"/>
                  <a:pt x="454" y="340"/>
                </a:cubicBezTo>
                <a:cubicBezTo>
                  <a:pt x="762" y="397"/>
                  <a:pt x="1457" y="248"/>
                  <a:pt x="1850" y="340"/>
                </a:cubicBezTo>
                <a:cubicBezTo>
                  <a:pt x="2243" y="432"/>
                  <a:pt x="2518" y="786"/>
                  <a:pt x="2810" y="894"/>
                </a:cubicBezTo>
                <a:cubicBezTo>
                  <a:pt x="3102" y="1002"/>
                  <a:pt x="3353" y="994"/>
                  <a:pt x="3605" y="986"/>
                </a:cubicBezTo>
              </a:path>
            </a:pathLst>
          </a:custGeom>
          <a:noFill/>
          <a:ln w="28575" cap="flat" cmpd="sng">
            <a:solidFill>
              <a:srgbClr val="0000FF"/>
            </a:solidFill>
            <a:prstDash val="solid"/>
            <a:round/>
            <a:headEnd type="triangle" w="med" len="med"/>
            <a:tailEnd type="triangle" w="med" len="med"/>
          </a:ln>
          <a:effectLst/>
        </p:spPr>
        <p:txBody>
          <a:bodyPr/>
          <a:lstStyle/>
          <a:p>
            <a:endParaRPr lang="en-ZA"/>
          </a:p>
        </p:txBody>
      </p:sp>
      <p:sp>
        <p:nvSpPr>
          <p:cNvPr id="166956" name="Freeform 44"/>
          <p:cNvSpPr>
            <a:spLocks/>
          </p:cNvSpPr>
          <p:nvPr/>
        </p:nvSpPr>
        <p:spPr bwMode="auto">
          <a:xfrm>
            <a:off x="1441450" y="3454400"/>
            <a:ext cx="6108700" cy="1919288"/>
          </a:xfrm>
          <a:custGeom>
            <a:avLst/>
            <a:gdLst/>
            <a:ahLst/>
            <a:cxnLst>
              <a:cxn ang="0">
                <a:pos x="0" y="1156"/>
              </a:cxn>
              <a:cxn ang="0">
                <a:pos x="453" y="1174"/>
              </a:cxn>
              <a:cxn ang="0">
                <a:pos x="1989" y="467"/>
              </a:cxn>
              <a:cxn ang="0">
                <a:pos x="2600" y="65"/>
              </a:cxn>
              <a:cxn ang="0">
                <a:pos x="3848" y="74"/>
              </a:cxn>
            </a:cxnLst>
            <a:rect l="0" t="0" r="r" b="b"/>
            <a:pathLst>
              <a:path w="3848" h="1289">
                <a:moveTo>
                  <a:pt x="0" y="1156"/>
                </a:moveTo>
                <a:cubicBezTo>
                  <a:pt x="61" y="1222"/>
                  <a:pt x="122" y="1289"/>
                  <a:pt x="453" y="1174"/>
                </a:cubicBezTo>
                <a:cubicBezTo>
                  <a:pt x="784" y="1059"/>
                  <a:pt x="1631" y="652"/>
                  <a:pt x="1989" y="467"/>
                </a:cubicBezTo>
                <a:cubicBezTo>
                  <a:pt x="2347" y="282"/>
                  <a:pt x="2290" y="130"/>
                  <a:pt x="2600" y="65"/>
                </a:cubicBezTo>
                <a:cubicBezTo>
                  <a:pt x="2910" y="0"/>
                  <a:pt x="3379" y="37"/>
                  <a:pt x="3848" y="74"/>
                </a:cubicBezTo>
              </a:path>
            </a:pathLst>
          </a:custGeom>
          <a:noFill/>
          <a:ln w="28575" cap="flat" cmpd="sng">
            <a:solidFill>
              <a:srgbClr val="0000FF"/>
            </a:solidFill>
            <a:prstDash val="solid"/>
            <a:round/>
            <a:headEnd type="triangle" w="med" len="med"/>
            <a:tailEnd type="triangle" w="med" len="med"/>
          </a:ln>
          <a:effectLst/>
        </p:spPr>
        <p:txBody>
          <a:bodyPr/>
          <a:lstStyle/>
          <a:p>
            <a:endParaRPr lang="en-ZA"/>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212725" y="203200"/>
            <a:ext cx="5597525" cy="646113"/>
          </a:xfrm>
          <a:prstGeom prst="rect">
            <a:avLst/>
          </a:prstGeom>
          <a:noFill/>
          <a:ln w="9525">
            <a:noFill/>
            <a:miter lim="800000"/>
            <a:headEnd/>
            <a:tailEnd/>
          </a:ln>
        </p:spPr>
        <p:txBody>
          <a:bodyPr wrap="none">
            <a:spAutoFit/>
          </a:bodyPr>
          <a:lstStyle/>
          <a:p>
            <a:r>
              <a:rPr lang="en-US" sz="3600">
                <a:solidFill>
                  <a:srgbClr val="00C479"/>
                </a:solidFill>
                <a:latin typeface="Arial Black" pitchFamily="34" charset="0"/>
              </a:rPr>
              <a:t>Expansion into Africa</a:t>
            </a:r>
          </a:p>
        </p:txBody>
      </p:sp>
      <p:sp>
        <p:nvSpPr>
          <p:cNvPr id="25603" name="TextBox 2"/>
          <p:cNvSpPr txBox="1">
            <a:spLocks noChangeArrowheads="1"/>
          </p:cNvSpPr>
          <p:nvPr/>
        </p:nvSpPr>
        <p:spPr bwMode="auto">
          <a:xfrm>
            <a:off x="5334000" y="2208074"/>
            <a:ext cx="3810000" cy="1754326"/>
          </a:xfrm>
          <a:prstGeom prst="rect">
            <a:avLst/>
          </a:prstGeom>
          <a:noFill/>
          <a:ln w="9525">
            <a:noFill/>
            <a:miter lim="800000"/>
            <a:headEnd/>
            <a:tailEnd/>
          </a:ln>
        </p:spPr>
        <p:txBody>
          <a:bodyPr wrap="square">
            <a:spAutoFit/>
          </a:bodyPr>
          <a:lstStyle/>
          <a:p>
            <a:pPr marL="266700" indent="-266700" algn="ctr">
              <a:lnSpc>
                <a:spcPct val="150000"/>
              </a:lnSpc>
              <a:buClr>
                <a:srgbClr val="0070C0"/>
              </a:buClr>
            </a:pPr>
            <a:r>
              <a:rPr lang="en-US" sz="1800" dirty="0" smtClean="0">
                <a:latin typeface="Arial Black" pitchFamily="34" charset="0"/>
              </a:rPr>
              <a:t>Lead </a:t>
            </a:r>
            <a:r>
              <a:rPr lang="en-US" sz="1800" dirty="0">
                <a:latin typeface="Arial Black" pitchFamily="34" charset="0"/>
              </a:rPr>
              <a:t>the drive to light up the  </a:t>
            </a:r>
          </a:p>
          <a:p>
            <a:pPr marL="266700" indent="-266700" algn="ctr">
              <a:lnSpc>
                <a:spcPct val="150000"/>
              </a:lnSpc>
              <a:buClr>
                <a:srgbClr val="0070C0"/>
              </a:buClr>
            </a:pPr>
            <a:r>
              <a:rPr lang="en-US" sz="1800" dirty="0">
                <a:latin typeface="Arial Black" pitchFamily="34" charset="0"/>
              </a:rPr>
              <a:t>continent and to deliver Pan </a:t>
            </a:r>
          </a:p>
          <a:p>
            <a:pPr marL="266700" indent="-266700" algn="ctr">
              <a:lnSpc>
                <a:spcPct val="150000"/>
              </a:lnSpc>
              <a:buClr>
                <a:srgbClr val="0070C0"/>
              </a:buClr>
            </a:pPr>
            <a:r>
              <a:rPr lang="en-US" sz="1800" dirty="0">
                <a:latin typeface="Arial Black" pitchFamily="34" charset="0"/>
              </a:rPr>
              <a:t>African voice and data services</a:t>
            </a:r>
          </a:p>
        </p:txBody>
      </p:sp>
      <p:sp>
        <p:nvSpPr>
          <p:cNvPr id="25604" name="TextBox 6"/>
          <p:cNvSpPr txBox="1">
            <a:spLocks noChangeArrowheads="1"/>
          </p:cNvSpPr>
          <p:nvPr/>
        </p:nvSpPr>
        <p:spPr bwMode="auto">
          <a:xfrm>
            <a:off x="212725" y="708025"/>
            <a:ext cx="6048375" cy="584200"/>
          </a:xfrm>
          <a:prstGeom prst="rect">
            <a:avLst/>
          </a:prstGeom>
          <a:noFill/>
          <a:ln w="9525">
            <a:noFill/>
            <a:miter lim="800000"/>
            <a:headEnd/>
            <a:tailEnd/>
          </a:ln>
        </p:spPr>
        <p:txBody>
          <a:bodyPr wrap="none">
            <a:spAutoFit/>
          </a:bodyPr>
          <a:lstStyle/>
          <a:p>
            <a:r>
              <a:rPr lang="en-US" sz="3200">
                <a:solidFill>
                  <a:srgbClr val="00C479"/>
                </a:solidFill>
                <a:latin typeface="Arial Black" pitchFamily="34" charset="0"/>
              </a:rPr>
              <a:t>Gateway Communications</a:t>
            </a:r>
          </a:p>
        </p:txBody>
      </p:sp>
      <p:grpSp>
        <p:nvGrpSpPr>
          <p:cNvPr id="2" name="Group 8"/>
          <p:cNvGrpSpPr>
            <a:grpSpLocks/>
          </p:cNvGrpSpPr>
          <p:nvPr/>
        </p:nvGrpSpPr>
        <p:grpSpPr bwMode="auto">
          <a:xfrm>
            <a:off x="76200" y="1295400"/>
            <a:ext cx="6781800" cy="5562600"/>
            <a:chOff x="0" y="1752600"/>
            <a:chExt cx="5991225" cy="4933950"/>
          </a:xfrm>
        </p:grpSpPr>
        <p:pic>
          <p:nvPicPr>
            <p:cNvPr id="25606" name="Picture 2"/>
            <p:cNvPicPr>
              <a:picLocks noChangeAspect="1" noChangeArrowheads="1"/>
            </p:cNvPicPr>
            <p:nvPr/>
          </p:nvPicPr>
          <p:blipFill>
            <a:blip r:embed="rId2" cstate="print"/>
            <a:srcRect/>
            <a:stretch>
              <a:fillRect/>
            </a:stretch>
          </p:blipFill>
          <p:spPr bwMode="auto">
            <a:xfrm>
              <a:off x="0" y="1752600"/>
              <a:ext cx="4746625" cy="4343400"/>
            </a:xfrm>
            <a:prstGeom prst="rect">
              <a:avLst/>
            </a:prstGeom>
            <a:noFill/>
            <a:ln w="9525">
              <a:noFill/>
              <a:miter lim="800000"/>
              <a:headEnd/>
              <a:tailEnd/>
            </a:ln>
          </p:spPr>
        </p:pic>
        <p:pic>
          <p:nvPicPr>
            <p:cNvPr id="25607" name="Picture 3"/>
            <p:cNvPicPr>
              <a:picLocks noChangeAspect="1" noChangeArrowheads="1"/>
            </p:cNvPicPr>
            <p:nvPr/>
          </p:nvPicPr>
          <p:blipFill>
            <a:blip r:embed="rId3" cstate="print"/>
            <a:srcRect/>
            <a:stretch>
              <a:fillRect/>
            </a:stretch>
          </p:blipFill>
          <p:spPr bwMode="auto">
            <a:xfrm>
              <a:off x="3124200" y="5638800"/>
              <a:ext cx="2867025" cy="10477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ChangeArrowheads="1"/>
          </p:cNvSpPr>
          <p:nvPr/>
        </p:nvSpPr>
        <p:spPr bwMode="auto">
          <a:xfrm>
            <a:off x="0" y="1576388"/>
            <a:ext cx="9144000" cy="1587"/>
          </a:xfrm>
          <a:prstGeom prst="rect">
            <a:avLst/>
          </a:prstGeom>
          <a:noFill/>
          <a:ln w="9525">
            <a:noFill/>
            <a:miter lim="800000"/>
            <a:headEnd/>
            <a:tailEnd/>
          </a:ln>
          <a:effectLst/>
        </p:spPr>
        <p:txBody>
          <a:bodyPr wrap="none" anchor="ctr">
            <a:spAutoFit/>
          </a:bodyPr>
          <a:lstStyle/>
          <a:p>
            <a:endParaRPr lang="en-ZA"/>
          </a:p>
        </p:txBody>
      </p:sp>
      <p:sp>
        <p:nvSpPr>
          <p:cNvPr id="666627" name="AutoShape 3"/>
          <p:cNvSpPr>
            <a:spLocks noChangeAspect="1" noChangeArrowheads="1" noTextEdit="1"/>
          </p:cNvSpPr>
          <p:nvPr/>
        </p:nvSpPr>
        <p:spPr bwMode="auto">
          <a:xfrm>
            <a:off x="0" y="436563"/>
            <a:ext cx="9144000" cy="6421437"/>
          </a:xfrm>
          <a:prstGeom prst="rect">
            <a:avLst/>
          </a:prstGeom>
          <a:noFill/>
        </p:spPr>
        <p:txBody>
          <a:bodyPr/>
          <a:lstStyle/>
          <a:p>
            <a:endParaRPr lang="en-ZA"/>
          </a:p>
        </p:txBody>
      </p:sp>
      <p:pic>
        <p:nvPicPr>
          <p:cNvPr id="666628" name="Picture 4"/>
          <p:cNvPicPr>
            <a:picLocks noChangeAspect="1" noChangeArrowheads="1"/>
          </p:cNvPicPr>
          <p:nvPr/>
        </p:nvPicPr>
        <p:blipFill>
          <a:blip r:embed="rId3" cstate="print"/>
          <a:srcRect/>
          <a:stretch>
            <a:fillRect/>
          </a:stretch>
        </p:blipFill>
        <p:spPr bwMode="auto">
          <a:xfrm>
            <a:off x="-1" y="0"/>
            <a:ext cx="9144001" cy="6858000"/>
          </a:xfrm>
          <a:prstGeom prst="rect">
            <a:avLst/>
          </a:prstGeom>
          <a:noFill/>
          <a:ln w="28575">
            <a:solidFill>
              <a:srgbClr val="000000"/>
            </a:solidFill>
            <a:miter lim="800000"/>
            <a:headEnd/>
            <a:tailEnd/>
          </a:ln>
        </p:spPr>
      </p:pic>
      <p:sp>
        <p:nvSpPr>
          <p:cNvPr id="666629" name="Oval 5"/>
          <p:cNvSpPr>
            <a:spLocks noChangeArrowheads="1"/>
          </p:cNvSpPr>
          <p:nvPr/>
        </p:nvSpPr>
        <p:spPr bwMode="auto">
          <a:xfrm>
            <a:off x="447675" y="2573338"/>
            <a:ext cx="79375" cy="79375"/>
          </a:xfrm>
          <a:prstGeom prst="ellipse">
            <a:avLst/>
          </a:prstGeom>
          <a:solidFill>
            <a:srgbClr val="00CC99"/>
          </a:solidFill>
          <a:ln w="9525">
            <a:solidFill>
              <a:srgbClr val="000000"/>
            </a:solidFill>
            <a:round/>
            <a:headEnd/>
            <a:tailEnd/>
          </a:ln>
        </p:spPr>
        <p:txBody>
          <a:bodyPr anchor="ctr"/>
          <a:lstStyle/>
          <a:p>
            <a:endParaRPr lang="en-ZA"/>
          </a:p>
        </p:txBody>
      </p:sp>
      <p:sp>
        <p:nvSpPr>
          <p:cNvPr id="666630" name="Oval 6"/>
          <p:cNvSpPr>
            <a:spLocks noChangeArrowheads="1"/>
          </p:cNvSpPr>
          <p:nvPr/>
        </p:nvSpPr>
        <p:spPr bwMode="auto">
          <a:xfrm>
            <a:off x="795338" y="1371600"/>
            <a:ext cx="79375" cy="79375"/>
          </a:xfrm>
          <a:prstGeom prst="ellipse">
            <a:avLst/>
          </a:prstGeom>
          <a:solidFill>
            <a:srgbClr val="00CC99"/>
          </a:solidFill>
          <a:ln w="9525">
            <a:solidFill>
              <a:srgbClr val="000000"/>
            </a:solidFill>
            <a:round/>
            <a:headEnd/>
            <a:tailEnd/>
          </a:ln>
        </p:spPr>
        <p:txBody>
          <a:bodyPr anchor="ctr"/>
          <a:lstStyle/>
          <a:p>
            <a:endParaRPr lang="en-ZA"/>
          </a:p>
        </p:txBody>
      </p:sp>
      <p:sp>
        <p:nvSpPr>
          <p:cNvPr id="666631" name="Oval 7"/>
          <p:cNvSpPr>
            <a:spLocks noChangeArrowheads="1"/>
          </p:cNvSpPr>
          <p:nvPr/>
        </p:nvSpPr>
        <p:spPr bwMode="auto">
          <a:xfrm>
            <a:off x="1550988" y="546100"/>
            <a:ext cx="79375" cy="79375"/>
          </a:xfrm>
          <a:prstGeom prst="ellipse">
            <a:avLst/>
          </a:prstGeom>
          <a:solidFill>
            <a:srgbClr val="00CC99"/>
          </a:solidFill>
          <a:ln w="9525">
            <a:solidFill>
              <a:srgbClr val="000000"/>
            </a:solidFill>
            <a:round/>
            <a:headEnd/>
            <a:tailEnd/>
          </a:ln>
        </p:spPr>
        <p:txBody>
          <a:bodyPr anchor="ctr"/>
          <a:lstStyle/>
          <a:p>
            <a:endParaRPr lang="en-ZA"/>
          </a:p>
        </p:txBody>
      </p:sp>
      <p:sp>
        <p:nvSpPr>
          <p:cNvPr id="666632" name="Oval 8"/>
          <p:cNvSpPr>
            <a:spLocks noChangeArrowheads="1"/>
          </p:cNvSpPr>
          <p:nvPr/>
        </p:nvSpPr>
        <p:spPr bwMode="auto">
          <a:xfrm>
            <a:off x="2901950" y="6272213"/>
            <a:ext cx="79375" cy="79375"/>
          </a:xfrm>
          <a:prstGeom prst="ellipse">
            <a:avLst/>
          </a:prstGeom>
          <a:solidFill>
            <a:srgbClr val="00CC99"/>
          </a:solidFill>
          <a:ln w="9525">
            <a:solidFill>
              <a:srgbClr val="000000"/>
            </a:solidFill>
            <a:round/>
            <a:headEnd/>
            <a:tailEnd/>
          </a:ln>
        </p:spPr>
        <p:txBody>
          <a:bodyPr anchor="ctr"/>
          <a:lstStyle/>
          <a:p>
            <a:endParaRPr lang="en-ZA"/>
          </a:p>
        </p:txBody>
      </p:sp>
      <p:sp>
        <p:nvSpPr>
          <p:cNvPr id="666633" name="Line 9"/>
          <p:cNvSpPr>
            <a:spLocks noChangeShapeType="1"/>
          </p:cNvSpPr>
          <p:nvPr/>
        </p:nvSpPr>
        <p:spPr bwMode="auto">
          <a:xfrm flipH="1" flipV="1">
            <a:off x="1490663" y="685800"/>
            <a:ext cx="130175" cy="28575"/>
          </a:xfrm>
          <a:prstGeom prst="line">
            <a:avLst/>
          </a:prstGeom>
          <a:noFill/>
          <a:ln w="28575">
            <a:solidFill>
              <a:srgbClr val="FFFF00"/>
            </a:solidFill>
            <a:round/>
            <a:headEnd/>
            <a:tailEnd/>
          </a:ln>
        </p:spPr>
        <p:txBody>
          <a:bodyPr/>
          <a:lstStyle/>
          <a:p>
            <a:endParaRPr lang="en-ZA"/>
          </a:p>
        </p:txBody>
      </p:sp>
      <p:sp>
        <p:nvSpPr>
          <p:cNvPr id="666634" name="Oval 10"/>
          <p:cNvSpPr>
            <a:spLocks noChangeArrowheads="1"/>
          </p:cNvSpPr>
          <p:nvPr/>
        </p:nvSpPr>
        <p:spPr bwMode="auto">
          <a:xfrm>
            <a:off x="1590675" y="665163"/>
            <a:ext cx="79375" cy="79375"/>
          </a:xfrm>
          <a:prstGeom prst="ellipse">
            <a:avLst/>
          </a:prstGeom>
          <a:solidFill>
            <a:srgbClr val="00CC99"/>
          </a:solidFill>
          <a:ln w="9525">
            <a:solidFill>
              <a:srgbClr val="000000"/>
            </a:solidFill>
            <a:round/>
            <a:headEnd/>
            <a:tailEnd/>
          </a:ln>
        </p:spPr>
        <p:txBody>
          <a:bodyPr anchor="ctr"/>
          <a:lstStyle/>
          <a:p>
            <a:endParaRPr lang="en-ZA"/>
          </a:p>
        </p:txBody>
      </p:sp>
      <p:sp>
        <p:nvSpPr>
          <p:cNvPr id="666635" name="Oval 11"/>
          <p:cNvSpPr>
            <a:spLocks noChangeArrowheads="1"/>
          </p:cNvSpPr>
          <p:nvPr/>
        </p:nvSpPr>
        <p:spPr bwMode="auto">
          <a:xfrm>
            <a:off x="2185988" y="4362450"/>
            <a:ext cx="79375" cy="79375"/>
          </a:xfrm>
          <a:prstGeom prst="ellipse">
            <a:avLst/>
          </a:prstGeom>
          <a:solidFill>
            <a:srgbClr val="00CC99"/>
          </a:solidFill>
          <a:ln w="9525">
            <a:solidFill>
              <a:srgbClr val="000000"/>
            </a:solidFill>
            <a:round/>
            <a:headEnd/>
            <a:tailEnd/>
          </a:ln>
        </p:spPr>
        <p:txBody>
          <a:bodyPr anchor="ctr"/>
          <a:lstStyle/>
          <a:p>
            <a:endParaRPr lang="en-ZA"/>
          </a:p>
        </p:txBody>
      </p:sp>
      <p:sp>
        <p:nvSpPr>
          <p:cNvPr id="666636" name="Oval 12"/>
          <p:cNvSpPr>
            <a:spLocks noChangeArrowheads="1"/>
          </p:cNvSpPr>
          <p:nvPr/>
        </p:nvSpPr>
        <p:spPr bwMode="auto">
          <a:xfrm>
            <a:off x="1868488" y="3648075"/>
            <a:ext cx="79375" cy="79375"/>
          </a:xfrm>
          <a:prstGeom prst="ellipse">
            <a:avLst/>
          </a:prstGeom>
          <a:solidFill>
            <a:srgbClr val="00CC99"/>
          </a:solidFill>
          <a:ln w="9525">
            <a:solidFill>
              <a:srgbClr val="000000"/>
            </a:solidFill>
            <a:round/>
            <a:headEnd/>
            <a:tailEnd/>
          </a:ln>
        </p:spPr>
        <p:txBody>
          <a:bodyPr anchor="ctr"/>
          <a:lstStyle/>
          <a:p>
            <a:endParaRPr lang="en-ZA"/>
          </a:p>
        </p:txBody>
      </p:sp>
      <p:sp>
        <p:nvSpPr>
          <p:cNvPr id="666637" name="Oval 13"/>
          <p:cNvSpPr>
            <a:spLocks noChangeArrowheads="1"/>
          </p:cNvSpPr>
          <p:nvPr/>
        </p:nvSpPr>
        <p:spPr bwMode="auto">
          <a:xfrm>
            <a:off x="1868488" y="3249613"/>
            <a:ext cx="79375" cy="79375"/>
          </a:xfrm>
          <a:prstGeom prst="ellipse">
            <a:avLst/>
          </a:prstGeom>
          <a:solidFill>
            <a:srgbClr val="00CC99"/>
          </a:solidFill>
          <a:ln w="9525">
            <a:solidFill>
              <a:srgbClr val="000000"/>
            </a:solidFill>
            <a:round/>
            <a:headEnd/>
            <a:tailEnd/>
          </a:ln>
        </p:spPr>
        <p:txBody>
          <a:bodyPr anchor="ctr"/>
          <a:lstStyle/>
          <a:p>
            <a:endParaRPr lang="en-ZA"/>
          </a:p>
        </p:txBody>
      </p:sp>
      <p:sp>
        <p:nvSpPr>
          <p:cNvPr id="666638" name="Oval 14"/>
          <p:cNvSpPr>
            <a:spLocks noChangeArrowheads="1"/>
          </p:cNvSpPr>
          <p:nvPr/>
        </p:nvSpPr>
        <p:spPr bwMode="auto">
          <a:xfrm>
            <a:off x="1550988" y="3090863"/>
            <a:ext cx="79375" cy="79375"/>
          </a:xfrm>
          <a:prstGeom prst="ellipse">
            <a:avLst/>
          </a:prstGeom>
          <a:solidFill>
            <a:srgbClr val="00CC99"/>
          </a:solidFill>
          <a:ln w="9525">
            <a:solidFill>
              <a:srgbClr val="000000"/>
            </a:solidFill>
            <a:round/>
            <a:headEnd/>
            <a:tailEnd/>
          </a:ln>
        </p:spPr>
        <p:txBody>
          <a:bodyPr anchor="ctr"/>
          <a:lstStyle/>
          <a:p>
            <a:endParaRPr lang="en-ZA"/>
          </a:p>
        </p:txBody>
      </p:sp>
      <p:sp>
        <p:nvSpPr>
          <p:cNvPr id="666639" name="Oval 15"/>
          <p:cNvSpPr>
            <a:spLocks noChangeArrowheads="1"/>
          </p:cNvSpPr>
          <p:nvPr/>
        </p:nvSpPr>
        <p:spPr bwMode="auto">
          <a:xfrm>
            <a:off x="1392238" y="3090863"/>
            <a:ext cx="79375" cy="79375"/>
          </a:xfrm>
          <a:prstGeom prst="ellipse">
            <a:avLst/>
          </a:prstGeom>
          <a:solidFill>
            <a:srgbClr val="00CC99"/>
          </a:solidFill>
          <a:ln w="9525">
            <a:solidFill>
              <a:srgbClr val="000000"/>
            </a:solidFill>
            <a:round/>
            <a:headEnd/>
            <a:tailEnd/>
          </a:ln>
        </p:spPr>
        <p:txBody>
          <a:bodyPr anchor="ctr"/>
          <a:lstStyle/>
          <a:p>
            <a:endParaRPr lang="en-ZA"/>
          </a:p>
        </p:txBody>
      </p:sp>
      <p:sp>
        <p:nvSpPr>
          <p:cNvPr id="666640" name="Oval 16"/>
          <p:cNvSpPr>
            <a:spLocks noChangeArrowheads="1"/>
          </p:cNvSpPr>
          <p:nvPr/>
        </p:nvSpPr>
        <p:spPr bwMode="auto">
          <a:xfrm>
            <a:off x="1231900" y="3170238"/>
            <a:ext cx="79375" cy="79375"/>
          </a:xfrm>
          <a:prstGeom prst="ellipse">
            <a:avLst/>
          </a:prstGeom>
          <a:solidFill>
            <a:srgbClr val="00CC99"/>
          </a:solidFill>
          <a:ln w="9525">
            <a:solidFill>
              <a:srgbClr val="000000"/>
            </a:solidFill>
            <a:round/>
            <a:headEnd/>
            <a:tailEnd/>
          </a:ln>
        </p:spPr>
        <p:txBody>
          <a:bodyPr anchor="ctr"/>
          <a:lstStyle/>
          <a:p>
            <a:endParaRPr lang="en-ZA"/>
          </a:p>
        </p:txBody>
      </p:sp>
      <p:sp>
        <p:nvSpPr>
          <p:cNvPr id="666641" name="Oval 17"/>
          <p:cNvSpPr>
            <a:spLocks noChangeArrowheads="1"/>
          </p:cNvSpPr>
          <p:nvPr/>
        </p:nvSpPr>
        <p:spPr bwMode="auto">
          <a:xfrm>
            <a:off x="993775" y="3170238"/>
            <a:ext cx="79375" cy="79375"/>
          </a:xfrm>
          <a:prstGeom prst="ellipse">
            <a:avLst/>
          </a:prstGeom>
          <a:solidFill>
            <a:srgbClr val="00CC99"/>
          </a:solidFill>
          <a:ln w="9525">
            <a:solidFill>
              <a:srgbClr val="000000"/>
            </a:solidFill>
            <a:round/>
            <a:headEnd/>
            <a:tailEnd/>
          </a:ln>
        </p:spPr>
        <p:txBody>
          <a:bodyPr anchor="ctr"/>
          <a:lstStyle/>
          <a:p>
            <a:endParaRPr lang="en-ZA"/>
          </a:p>
        </p:txBody>
      </p:sp>
      <p:sp>
        <p:nvSpPr>
          <p:cNvPr id="666642" name="Oval 18"/>
          <p:cNvSpPr>
            <a:spLocks noChangeArrowheads="1"/>
          </p:cNvSpPr>
          <p:nvPr/>
        </p:nvSpPr>
        <p:spPr bwMode="auto">
          <a:xfrm>
            <a:off x="3767138" y="6072188"/>
            <a:ext cx="79375" cy="79375"/>
          </a:xfrm>
          <a:prstGeom prst="ellipse">
            <a:avLst/>
          </a:prstGeom>
          <a:solidFill>
            <a:srgbClr val="00CC99"/>
          </a:solidFill>
          <a:ln w="9525">
            <a:solidFill>
              <a:srgbClr val="000000"/>
            </a:solidFill>
            <a:round/>
            <a:headEnd/>
            <a:tailEnd/>
          </a:ln>
        </p:spPr>
        <p:txBody>
          <a:bodyPr anchor="ctr"/>
          <a:lstStyle/>
          <a:p>
            <a:endParaRPr lang="en-ZA"/>
          </a:p>
        </p:txBody>
      </p:sp>
      <p:sp>
        <p:nvSpPr>
          <p:cNvPr id="666643" name="Oval 19"/>
          <p:cNvSpPr>
            <a:spLocks noChangeArrowheads="1"/>
          </p:cNvSpPr>
          <p:nvPr/>
        </p:nvSpPr>
        <p:spPr bwMode="auto">
          <a:xfrm>
            <a:off x="4333875" y="4283075"/>
            <a:ext cx="79375" cy="79375"/>
          </a:xfrm>
          <a:prstGeom prst="ellipse">
            <a:avLst/>
          </a:prstGeom>
          <a:solidFill>
            <a:srgbClr val="00CC99"/>
          </a:solidFill>
          <a:ln w="9525">
            <a:solidFill>
              <a:srgbClr val="000000"/>
            </a:solidFill>
            <a:round/>
            <a:headEnd/>
            <a:tailEnd/>
          </a:ln>
        </p:spPr>
        <p:txBody>
          <a:bodyPr anchor="ctr"/>
          <a:lstStyle/>
          <a:p>
            <a:endParaRPr lang="en-ZA"/>
          </a:p>
        </p:txBody>
      </p:sp>
      <p:sp>
        <p:nvSpPr>
          <p:cNvPr id="666644" name="Oval 20"/>
          <p:cNvSpPr>
            <a:spLocks noChangeArrowheads="1"/>
          </p:cNvSpPr>
          <p:nvPr/>
        </p:nvSpPr>
        <p:spPr bwMode="auto">
          <a:xfrm>
            <a:off x="4413250" y="3886200"/>
            <a:ext cx="79375" cy="79375"/>
          </a:xfrm>
          <a:prstGeom prst="ellipse">
            <a:avLst/>
          </a:prstGeom>
          <a:solidFill>
            <a:srgbClr val="00CC99"/>
          </a:solidFill>
          <a:ln w="9525">
            <a:solidFill>
              <a:srgbClr val="000000"/>
            </a:solidFill>
            <a:round/>
            <a:headEnd/>
            <a:tailEnd/>
          </a:ln>
        </p:spPr>
        <p:txBody>
          <a:bodyPr anchor="ctr"/>
          <a:lstStyle/>
          <a:p>
            <a:endParaRPr lang="en-ZA"/>
          </a:p>
        </p:txBody>
      </p:sp>
      <p:sp>
        <p:nvSpPr>
          <p:cNvPr id="666645" name="Oval 21"/>
          <p:cNvSpPr>
            <a:spLocks noChangeArrowheads="1"/>
          </p:cNvSpPr>
          <p:nvPr/>
        </p:nvSpPr>
        <p:spPr bwMode="auto">
          <a:xfrm>
            <a:off x="5665788" y="1530350"/>
            <a:ext cx="79375" cy="79375"/>
          </a:xfrm>
          <a:prstGeom prst="ellipse">
            <a:avLst/>
          </a:prstGeom>
          <a:solidFill>
            <a:srgbClr val="FF0000"/>
          </a:solidFill>
          <a:ln w="9525">
            <a:solidFill>
              <a:srgbClr val="000000"/>
            </a:solidFill>
            <a:round/>
            <a:headEnd/>
            <a:tailEnd/>
          </a:ln>
        </p:spPr>
        <p:txBody>
          <a:bodyPr anchor="ctr"/>
          <a:lstStyle/>
          <a:p>
            <a:endParaRPr lang="en-ZA"/>
          </a:p>
        </p:txBody>
      </p:sp>
      <p:sp>
        <p:nvSpPr>
          <p:cNvPr id="666646" name="Oval 22"/>
          <p:cNvSpPr>
            <a:spLocks noChangeArrowheads="1"/>
          </p:cNvSpPr>
          <p:nvPr/>
        </p:nvSpPr>
        <p:spPr bwMode="auto">
          <a:xfrm>
            <a:off x="5626100" y="5446713"/>
            <a:ext cx="79375" cy="79375"/>
          </a:xfrm>
          <a:prstGeom prst="ellipse">
            <a:avLst/>
          </a:prstGeom>
          <a:solidFill>
            <a:srgbClr val="00CC99"/>
          </a:solidFill>
          <a:ln w="9525">
            <a:solidFill>
              <a:srgbClr val="000000"/>
            </a:solidFill>
            <a:round/>
            <a:headEnd/>
            <a:tailEnd/>
          </a:ln>
        </p:spPr>
        <p:txBody>
          <a:bodyPr anchor="ctr"/>
          <a:lstStyle/>
          <a:p>
            <a:endParaRPr lang="en-ZA"/>
          </a:p>
        </p:txBody>
      </p:sp>
      <p:sp>
        <p:nvSpPr>
          <p:cNvPr id="666647" name="Oval 23"/>
          <p:cNvSpPr>
            <a:spLocks noChangeArrowheads="1"/>
          </p:cNvSpPr>
          <p:nvPr/>
        </p:nvSpPr>
        <p:spPr bwMode="auto">
          <a:xfrm>
            <a:off x="5803900" y="5327650"/>
            <a:ext cx="79375" cy="79375"/>
          </a:xfrm>
          <a:prstGeom prst="ellipse">
            <a:avLst/>
          </a:prstGeom>
          <a:solidFill>
            <a:srgbClr val="00CC99"/>
          </a:solidFill>
          <a:ln w="9525">
            <a:solidFill>
              <a:srgbClr val="000000"/>
            </a:solidFill>
            <a:round/>
            <a:headEnd/>
            <a:tailEnd/>
          </a:ln>
        </p:spPr>
        <p:txBody>
          <a:bodyPr anchor="ctr"/>
          <a:lstStyle/>
          <a:p>
            <a:endParaRPr lang="en-ZA"/>
          </a:p>
        </p:txBody>
      </p:sp>
      <p:sp>
        <p:nvSpPr>
          <p:cNvPr id="666648" name="Oval 24"/>
          <p:cNvSpPr>
            <a:spLocks noChangeArrowheads="1"/>
          </p:cNvSpPr>
          <p:nvPr/>
        </p:nvSpPr>
        <p:spPr bwMode="auto">
          <a:xfrm>
            <a:off x="8747125" y="3200400"/>
            <a:ext cx="79375" cy="79375"/>
          </a:xfrm>
          <a:prstGeom prst="ellipse">
            <a:avLst/>
          </a:prstGeom>
          <a:solidFill>
            <a:srgbClr val="00CC99"/>
          </a:solidFill>
          <a:ln w="9525">
            <a:solidFill>
              <a:srgbClr val="000000"/>
            </a:solidFill>
            <a:round/>
            <a:headEnd/>
            <a:tailEnd/>
          </a:ln>
        </p:spPr>
        <p:txBody>
          <a:bodyPr anchor="ctr"/>
          <a:lstStyle/>
          <a:p>
            <a:endParaRPr lang="en-ZA"/>
          </a:p>
        </p:txBody>
      </p:sp>
      <p:sp>
        <p:nvSpPr>
          <p:cNvPr id="666649" name="Oval 25"/>
          <p:cNvSpPr>
            <a:spLocks noChangeArrowheads="1"/>
          </p:cNvSpPr>
          <p:nvPr/>
        </p:nvSpPr>
        <p:spPr bwMode="auto">
          <a:xfrm>
            <a:off x="3816350" y="5815013"/>
            <a:ext cx="79375" cy="79375"/>
          </a:xfrm>
          <a:prstGeom prst="ellipse">
            <a:avLst/>
          </a:prstGeom>
          <a:solidFill>
            <a:srgbClr val="00CC99"/>
          </a:solidFill>
          <a:ln w="9525">
            <a:solidFill>
              <a:srgbClr val="000000"/>
            </a:solidFill>
            <a:round/>
            <a:headEnd/>
            <a:tailEnd/>
          </a:ln>
        </p:spPr>
        <p:txBody>
          <a:bodyPr anchor="ctr"/>
          <a:lstStyle/>
          <a:p>
            <a:endParaRPr lang="en-ZA"/>
          </a:p>
        </p:txBody>
      </p:sp>
      <p:sp>
        <p:nvSpPr>
          <p:cNvPr id="666650" name="Text Box 26"/>
          <p:cNvSpPr txBox="1">
            <a:spLocks noChangeArrowheads="1"/>
          </p:cNvSpPr>
          <p:nvPr/>
        </p:nvSpPr>
        <p:spPr bwMode="auto">
          <a:xfrm>
            <a:off x="1584325" y="439738"/>
            <a:ext cx="257175" cy="255587"/>
          </a:xfrm>
          <a:prstGeom prst="rect">
            <a:avLst/>
          </a:prstGeom>
          <a:noFill/>
          <a:ln w="9525">
            <a:noFill/>
            <a:miter lim="800000"/>
            <a:headEnd/>
            <a:tailEnd/>
          </a:ln>
        </p:spPr>
        <p:txBody>
          <a:bodyPr lIns="54864" tIns="27432" rIns="54864" bIns="27432"/>
          <a:lstStyle/>
          <a:p>
            <a:pPr algn="l"/>
            <a:r>
              <a:rPr lang="en-GB" sz="700" b="1">
                <a:solidFill>
                  <a:srgbClr val="000000"/>
                </a:solidFill>
                <a:cs typeface="Times New Roman" pitchFamily="18" charset="0"/>
              </a:rPr>
              <a:t>1</a:t>
            </a:r>
            <a:endParaRPr lang="en-GB" sz="1800"/>
          </a:p>
        </p:txBody>
      </p:sp>
      <p:sp>
        <p:nvSpPr>
          <p:cNvPr id="666651" name="Text Box 27"/>
          <p:cNvSpPr txBox="1">
            <a:spLocks noChangeArrowheads="1"/>
          </p:cNvSpPr>
          <p:nvPr/>
        </p:nvSpPr>
        <p:spPr bwMode="auto">
          <a:xfrm>
            <a:off x="1643063" y="579438"/>
            <a:ext cx="258762" cy="254000"/>
          </a:xfrm>
          <a:prstGeom prst="rect">
            <a:avLst/>
          </a:prstGeom>
          <a:noFill/>
          <a:ln w="9525">
            <a:noFill/>
            <a:miter lim="800000"/>
            <a:headEnd/>
            <a:tailEnd/>
          </a:ln>
        </p:spPr>
        <p:txBody>
          <a:bodyPr lIns="54864" tIns="27432" rIns="54864" bIns="27432"/>
          <a:lstStyle/>
          <a:p>
            <a:pPr algn="l"/>
            <a:r>
              <a:rPr lang="en-GB" sz="700" b="1">
                <a:solidFill>
                  <a:srgbClr val="000000"/>
                </a:solidFill>
                <a:cs typeface="Times New Roman" pitchFamily="18" charset="0"/>
              </a:rPr>
              <a:t>2</a:t>
            </a:r>
            <a:endParaRPr lang="en-GB" sz="1800"/>
          </a:p>
        </p:txBody>
      </p:sp>
      <p:sp>
        <p:nvSpPr>
          <p:cNvPr id="666652" name="Text Box 28"/>
          <p:cNvSpPr txBox="1">
            <a:spLocks noChangeArrowheads="1"/>
          </p:cNvSpPr>
          <p:nvPr/>
        </p:nvSpPr>
        <p:spPr bwMode="auto">
          <a:xfrm>
            <a:off x="817563" y="1304925"/>
            <a:ext cx="258762" cy="255588"/>
          </a:xfrm>
          <a:prstGeom prst="rect">
            <a:avLst/>
          </a:prstGeom>
          <a:noFill/>
          <a:ln w="9525">
            <a:noFill/>
            <a:miter lim="800000"/>
            <a:headEnd/>
            <a:tailEnd/>
          </a:ln>
        </p:spPr>
        <p:txBody>
          <a:bodyPr lIns="54864" tIns="27432" rIns="54864" bIns="27432"/>
          <a:lstStyle/>
          <a:p>
            <a:pPr algn="l"/>
            <a:r>
              <a:rPr lang="en-GB" sz="700" b="1">
                <a:solidFill>
                  <a:srgbClr val="000000"/>
                </a:solidFill>
                <a:cs typeface="Times New Roman" pitchFamily="18" charset="0"/>
              </a:rPr>
              <a:t>3</a:t>
            </a:r>
            <a:endParaRPr lang="en-GB" sz="1800"/>
          </a:p>
        </p:txBody>
      </p:sp>
      <p:sp>
        <p:nvSpPr>
          <p:cNvPr id="666653" name="Text Box 29"/>
          <p:cNvSpPr txBox="1">
            <a:spLocks noChangeArrowheads="1"/>
          </p:cNvSpPr>
          <p:nvPr/>
        </p:nvSpPr>
        <p:spPr bwMode="auto">
          <a:xfrm>
            <a:off x="469900" y="2497138"/>
            <a:ext cx="258763" cy="255587"/>
          </a:xfrm>
          <a:prstGeom prst="rect">
            <a:avLst/>
          </a:prstGeom>
          <a:noFill/>
          <a:ln w="9525">
            <a:noFill/>
            <a:miter lim="800000"/>
            <a:headEnd/>
            <a:tailEnd/>
          </a:ln>
        </p:spPr>
        <p:txBody>
          <a:bodyPr lIns="54864" tIns="27432" rIns="54864" bIns="27432"/>
          <a:lstStyle/>
          <a:p>
            <a:pPr algn="l"/>
            <a:r>
              <a:rPr lang="en-GB" sz="700" b="1">
                <a:solidFill>
                  <a:srgbClr val="000000"/>
                </a:solidFill>
                <a:cs typeface="Times New Roman" pitchFamily="18" charset="0"/>
              </a:rPr>
              <a:t>4</a:t>
            </a:r>
            <a:endParaRPr lang="en-GB" sz="1800"/>
          </a:p>
        </p:txBody>
      </p:sp>
      <p:sp>
        <p:nvSpPr>
          <p:cNvPr id="666654" name="Text Box 30"/>
          <p:cNvSpPr txBox="1">
            <a:spLocks noChangeArrowheads="1"/>
          </p:cNvSpPr>
          <p:nvPr/>
        </p:nvSpPr>
        <p:spPr bwMode="auto">
          <a:xfrm>
            <a:off x="887413" y="2974975"/>
            <a:ext cx="258762" cy="255588"/>
          </a:xfrm>
          <a:prstGeom prst="rect">
            <a:avLst/>
          </a:prstGeom>
          <a:noFill/>
          <a:ln w="9525">
            <a:noFill/>
            <a:miter lim="800000"/>
            <a:headEnd/>
            <a:tailEnd/>
          </a:ln>
        </p:spPr>
        <p:txBody>
          <a:bodyPr lIns="54864" tIns="27432" rIns="54864" bIns="27432"/>
          <a:lstStyle/>
          <a:p>
            <a:pPr algn="l"/>
            <a:r>
              <a:rPr lang="en-GB" sz="700" b="1">
                <a:solidFill>
                  <a:srgbClr val="000000"/>
                </a:solidFill>
                <a:cs typeface="Times New Roman" pitchFamily="18" charset="0"/>
              </a:rPr>
              <a:t>5</a:t>
            </a:r>
            <a:endParaRPr lang="en-GB" sz="1800"/>
          </a:p>
        </p:txBody>
      </p:sp>
      <p:sp>
        <p:nvSpPr>
          <p:cNvPr id="666655" name="Text Box 31"/>
          <p:cNvSpPr txBox="1">
            <a:spLocks noChangeArrowheads="1"/>
          </p:cNvSpPr>
          <p:nvPr/>
        </p:nvSpPr>
        <p:spPr bwMode="auto">
          <a:xfrm>
            <a:off x="1127125" y="2954338"/>
            <a:ext cx="257175" cy="255587"/>
          </a:xfrm>
          <a:prstGeom prst="rect">
            <a:avLst/>
          </a:prstGeom>
          <a:noFill/>
          <a:ln w="9525">
            <a:noFill/>
            <a:miter lim="800000"/>
            <a:headEnd/>
            <a:tailEnd/>
          </a:ln>
        </p:spPr>
        <p:txBody>
          <a:bodyPr lIns="54864" tIns="27432" rIns="54864" bIns="27432"/>
          <a:lstStyle/>
          <a:p>
            <a:pPr algn="l"/>
            <a:r>
              <a:rPr lang="en-GB" sz="700" b="1">
                <a:solidFill>
                  <a:srgbClr val="000000"/>
                </a:solidFill>
                <a:cs typeface="Times New Roman" pitchFamily="18" charset="0"/>
              </a:rPr>
              <a:t>6</a:t>
            </a:r>
            <a:endParaRPr lang="en-GB" sz="1800"/>
          </a:p>
        </p:txBody>
      </p:sp>
      <p:sp>
        <p:nvSpPr>
          <p:cNvPr id="666656" name="Text Box 32"/>
          <p:cNvSpPr txBox="1">
            <a:spLocks noChangeArrowheads="1"/>
          </p:cNvSpPr>
          <p:nvPr/>
        </p:nvSpPr>
        <p:spPr bwMode="auto">
          <a:xfrm>
            <a:off x="1325563" y="2874963"/>
            <a:ext cx="258762" cy="255587"/>
          </a:xfrm>
          <a:prstGeom prst="rect">
            <a:avLst/>
          </a:prstGeom>
          <a:noFill/>
          <a:ln w="9525">
            <a:noFill/>
            <a:miter lim="800000"/>
            <a:headEnd/>
            <a:tailEnd/>
          </a:ln>
        </p:spPr>
        <p:txBody>
          <a:bodyPr lIns="54864" tIns="27432" rIns="54864" bIns="27432"/>
          <a:lstStyle/>
          <a:p>
            <a:pPr algn="l"/>
            <a:r>
              <a:rPr lang="en-GB" sz="700" b="1">
                <a:solidFill>
                  <a:srgbClr val="000000"/>
                </a:solidFill>
                <a:cs typeface="Times New Roman" pitchFamily="18" charset="0"/>
              </a:rPr>
              <a:t>7</a:t>
            </a:r>
            <a:endParaRPr lang="en-GB" sz="1800"/>
          </a:p>
        </p:txBody>
      </p:sp>
      <p:sp>
        <p:nvSpPr>
          <p:cNvPr id="666657" name="Text Box 33"/>
          <p:cNvSpPr txBox="1">
            <a:spLocks noChangeArrowheads="1"/>
          </p:cNvSpPr>
          <p:nvPr/>
        </p:nvSpPr>
        <p:spPr bwMode="auto">
          <a:xfrm>
            <a:off x="1524000" y="2855913"/>
            <a:ext cx="258763" cy="254000"/>
          </a:xfrm>
          <a:prstGeom prst="rect">
            <a:avLst/>
          </a:prstGeom>
          <a:noFill/>
          <a:ln w="9525">
            <a:noFill/>
            <a:miter lim="800000"/>
            <a:headEnd/>
            <a:tailEnd/>
          </a:ln>
        </p:spPr>
        <p:txBody>
          <a:bodyPr lIns="54864" tIns="27432" rIns="54864" bIns="27432"/>
          <a:lstStyle/>
          <a:p>
            <a:pPr algn="l"/>
            <a:r>
              <a:rPr lang="en-GB" sz="700" b="1">
                <a:solidFill>
                  <a:srgbClr val="000000"/>
                </a:solidFill>
                <a:cs typeface="Times New Roman" pitchFamily="18" charset="0"/>
              </a:rPr>
              <a:t>8</a:t>
            </a:r>
            <a:endParaRPr lang="en-GB" sz="1800"/>
          </a:p>
        </p:txBody>
      </p:sp>
      <p:sp>
        <p:nvSpPr>
          <p:cNvPr id="666658" name="Text Box 34"/>
          <p:cNvSpPr txBox="1">
            <a:spLocks noChangeArrowheads="1"/>
          </p:cNvSpPr>
          <p:nvPr/>
        </p:nvSpPr>
        <p:spPr bwMode="auto">
          <a:xfrm>
            <a:off x="1892300" y="3084513"/>
            <a:ext cx="257175" cy="254000"/>
          </a:xfrm>
          <a:prstGeom prst="rect">
            <a:avLst/>
          </a:prstGeom>
          <a:noFill/>
          <a:ln w="9525">
            <a:noFill/>
            <a:miter lim="800000"/>
            <a:headEnd/>
            <a:tailEnd/>
          </a:ln>
        </p:spPr>
        <p:txBody>
          <a:bodyPr lIns="54864" tIns="27432" rIns="54864" bIns="27432"/>
          <a:lstStyle/>
          <a:p>
            <a:pPr algn="l"/>
            <a:r>
              <a:rPr lang="en-GB" sz="700" b="1">
                <a:solidFill>
                  <a:srgbClr val="000000"/>
                </a:solidFill>
                <a:cs typeface="Times New Roman" pitchFamily="18" charset="0"/>
              </a:rPr>
              <a:t>9</a:t>
            </a:r>
            <a:endParaRPr lang="en-GB" sz="1800"/>
          </a:p>
        </p:txBody>
      </p:sp>
      <p:sp>
        <p:nvSpPr>
          <p:cNvPr id="666659" name="Text Box 35"/>
          <p:cNvSpPr txBox="1">
            <a:spLocks noChangeArrowheads="1"/>
          </p:cNvSpPr>
          <p:nvPr/>
        </p:nvSpPr>
        <p:spPr bwMode="auto">
          <a:xfrm>
            <a:off x="1911350" y="3551238"/>
            <a:ext cx="325438" cy="255587"/>
          </a:xfrm>
          <a:prstGeom prst="rect">
            <a:avLst/>
          </a:prstGeom>
          <a:noFill/>
          <a:ln w="9525">
            <a:noFill/>
            <a:miter lim="800000"/>
            <a:headEnd/>
            <a:tailEnd/>
          </a:ln>
        </p:spPr>
        <p:txBody>
          <a:bodyPr lIns="54864" tIns="27432" rIns="54864" bIns="27432"/>
          <a:lstStyle/>
          <a:p>
            <a:pPr algn="l"/>
            <a:r>
              <a:rPr lang="en-GB" sz="700" b="1">
                <a:solidFill>
                  <a:srgbClr val="000000"/>
                </a:solidFill>
                <a:cs typeface="Times New Roman" pitchFamily="18" charset="0"/>
              </a:rPr>
              <a:t>10</a:t>
            </a:r>
            <a:endParaRPr lang="en-GB" sz="1800"/>
          </a:p>
        </p:txBody>
      </p:sp>
      <p:sp>
        <p:nvSpPr>
          <p:cNvPr id="666660" name="Text Box 36"/>
          <p:cNvSpPr txBox="1">
            <a:spLocks noChangeArrowheads="1"/>
          </p:cNvSpPr>
          <p:nvPr/>
        </p:nvSpPr>
        <p:spPr bwMode="auto">
          <a:xfrm>
            <a:off x="2249488" y="4276725"/>
            <a:ext cx="325437" cy="255588"/>
          </a:xfrm>
          <a:prstGeom prst="rect">
            <a:avLst/>
          </a:prstGeom>
          <a:noFill/>
          <a:ln w="9525">
            <a:noFill/>
            <a:miter lim="800000"/>
            <a:headEnd/>
            <a:tailEnd/>
          </a:ln>
        </p:spPr>
        <p:txBody>
          <a:bodyPr lIns="54864" tIns="27432" rIns="54864" bIns="27432"/>
          <a:lstStyle/>
          <a:p>
            <a:pPr algn="l"/>
            <a:r>
              <a:rPr lang="en-GB" sz="700" b="1">
                <a:solidFill>
                  <a:srgbClr val="000000"/>
                </a:solidFill>
                <a:cs typeface="Times New Roman" pitchFamily="18" charset="0"/>
              </a:rPr>
              <a:t>11</a:t>
            </a:r>
            <a:endParaRPr lang="en-GB" sz="1800"/>
          </a:p>
        </p:txBody>
      </p:sp>
      <p:sp>
        <p:nvSpPr>
          <p:cNvPr id="666661" name="Text Box 37"/>
          <p:cNvSpPr txBox="1">
            <a:spLocks noChangeArrowheads="1"/>
          </p:cNvSpPr>
          <p:nvPr/>
        </p:nvSpPr>
        <p:spPr bwMode="auto">
          <a:xfrm>
            <a:off x="2944813" y="6126163"/>
            <a:ext cx="325437" cy="254000"/>
          </a:xfrm>
          <a:prstGeom prst="rect">
            <a:avLst/>
          </a:prstGeom>
          <a:noFill/>
          <a:ln w="9525">
            <a:noFill/>
            <a:miter lim="800000"/>
            <a:headEnd/>
            <a:tailEnd/>
          </a:ln>
        </p:spPr>
        <p:txBody>
          <a:bodyPr lIns="54864" tIns="27432" rIns="54864" bIns="27432"/>
          <a:lstStyle/>
          <a:p>
            <a:pPr algn="l"/>
            <a:r>
              <a:rPr lang="en-GB" sz="700" b="1">
                <a:solidFill>
                  <a:srgbClr val="000000"/>
                </a:solidFill>
                <a:cs typeface="Times New Roman" pitchFamily="18" charset="0"/>
              </a:rPr>
              <a:t>12</a:t>
            </a:r>
            <a:endParaRPr lang="en-GB" sz="1800"/>
          </a:p>
        </p:txBody>
      </p:sp>
      <p:sp>
        <p:nvSpPr>
          <p:cNvPr id="666662" name="Text Box 38"/>
          <p:cNvSpPr txBox="1">
            <a:spLocks noChangeArrowheads="1"/>
          </p:cNvSpPr>
          <p:nvPr/>
        </p:nvSpPr>
        <p:spPr bwMode="auto">
          <a:xfrm>
            <a:off x="3502025" y="5976938"/>
            <a:ext cx="323850" cy="255587"/>
          </a:xfrm>
          <a:prstGeom prst="rect">
            <a:avLst/>
          </a:prstGeom>
          <a:noFill/>
          <a:ln w="9525">
            <a:noFill/>
            <a:miter lim="800000"/>
            <a:headEnd/>
            <a:tailEnd/>
          </a:ln>
        </p:spPr>
        <p:txBody>
          <a:bodyPr lIns="54864" tIns="27432" rIns="54864" bIns="27432"/>
          <a:lstStyle/>
          <a:p>
            <a:pPr algn="l"/>
            <a:r>
              <a:rPr lang="en-GB" sz="700" b="1">
                <a:solidFill>
                  <a:srgbClr val="000000"/>
                </a:solidFill>
                <a:cs typeface="Times New Roman" pitchFamily="18" charset="0"/>
              </a:rPr>
              <a:t>13</a:t>
            </a:r>
            <a:endParaRPr lang="en-GB" sz="1800"/>
          </a:p>
        </p:txBody>
      </p:sp>
      <p:sp>
        <p:nvSpPr>
          <p:cNvPr id="666663" name="Text Box 39"/>
          <p:cNvSpPr txBox="1">
            <a:spLocks noChangeArrowheads="1"/>
          </p:cNvSpPr>
          <p:nvPr/>
        </p:nvSpPr>
        <p:spPr bwMode="auto">
          <a:xfrm>
            <a:off x="5519738" y="5489575"/>
            <a:ext cx="323850" cy="255588"/>
          </a:xfrm>
          <a:prstGeom prst="rect">
            <a:avLst/>
          </a:prstGeom>
          <a:noFill/>
          <a:ln w="9525">
            <a:noFill/>
            <a:miter lim="800000"/>
            <a:headEnd/>
            <a:tailEnd/>
          </a:ln>
        </p:spPr>
        <p:txBody>
          <a:bodyPr lIns="54864" tIns="27432" rIns="54864" bIns="27432"/>
          <a:lstStyle/>
          <a:p>
            <a:pPr algn="l"/>
            <a:r>
              <a:rPr lang="en-GB" sz="700" b="1">
                <a:solidFill>
                  <a:srgbClr val="000000"/>
                </a:solidFill>
                <a:cs typeface="Times New Roman" pitchFamily="18" charset="0"/>
              </a:rPr>
              <a:t>14</a:t>
            </a:r>
            <a:endParaRPr lang="en-GB" sz="1800"/>
          </a:p>
        </p:txBody>
      </p:sp>
      <p:sp>
        <p:nvSpPr>
          <p:cNvPr id="666664" name="Text Box 40"/>
          <p:cNvSpPr txBox="1">
            <a:spLocks noChangeArrowheads="1"/>
          </p:cNvSpPr>
          <p:nvPr/>
        </p:nvSpPr>
        <p:spPr bwMode="auto">
          <a:xfrm>
            <a:off x="5678488" y="5111750"/>
            <a:ext cx="325437" cy="255588"/>
          </a:xfrm>
          <a:prstGeom prst="rect">
            <a:avLst/>
          </a:prstGeom>
          <a:noFill/>
          <a:ln w="9525">
            <a:noFill/>
            <a:miter lim="800000"/>
            <a:headEnd/>
            <a:tailEnd/>
          </a:ln>
        </p:spPr>
        <p:txBody>
          <a:bodyPr lIns="54864" tIns="27432" rIns="54864" bIns="27432"/>
          <a:lstStyle/>
          <a:p>
            <a:pPr algn="l"/>
            <a:r>
              <a:rPr lang="en-GB" sz="700" b="1">
                <a:solidFill>
                  <a:srgbClr val="000000"/>
                </a:solidFill>
                <a:cs typeface="Times New Roman" pitchFamily="18" charset="0"/>
              </a:rPr>
              <a:t>15</a:t>
            </a:r>
            <a:endParaRPr lang="en-GB" sz="1800"/>
          </a:p>
        </p:txBody>
      </p:sp>
      <p:sp>
        <p:nvSpPr>
          <p:cNvPr id="666665" name="Text Box 41"/>
          <p:cNvSpPr txBox="1">
            <a:spLocks noChangeArrowheads="1"/>
          </p:cNvSpPr>
          <p:nvPr/>
        </p:nvSpPr>
        <p:spPr bwMode="auto">
          <a:xfrm>
            <a:off x="7327900" y="2616200"/>
            <a:ext cx="325438" cy="255588"/>
          </a:xfrm>
          <a:prstGeom prst="rect">
            <a:avLst/>
          </a:prstGeom>
          <a:noFill/>
          <a:ln w="9525">
            <a:noFill/>
            <a:miter lim="800000"/>
            <a:headEnd/>
            <a:tailEnd/>
          </a:ln>
        </p:spPr>
        <p:txBody>
          <a:bodyPr lIns="54864" tIns="27432" rIns="54864" bIns="27432"/>
          <a:lstStyle/>
          <a:p>
            <a:pPr algn="l"/>
            <a:r>
              <a:rPr lang="en-GB" sz="700" b="1">
                <a:solidFill>
                  <a:srgbClr val="000000"/>
                </a:solidFill>
                <a:cs typeface="Times New Roman" pitchFamily="18" charset="0"/>
              </a:rPr>
              <a:t>16</a:t>
            </a:r>
            <a:endParaRPr lang="en-GB" sz="1800"/>
          </a:p>
        </p:txBody>
      </p:sp>
      <p:sp>
        <p:nvSpPr>
          <p:cNvPr id="666666" name="Text Box 42"/>
          <p:cNvSpPr txBox="1">
            <a:spLocks noChangeArrowheads="1"/>
          </p:cNvSpPr>
          <p:nvPr/>
        </p:nvSpPr>
        <p:spPr bwMode="auto">
          <a:xfrm>
            <a:off x="8620125" y="2935288"/>
            <a:ext cx="325438" cy="254000"/>
          </a:xfrm>
          <a:prstGeom prst="rect">
            <a:avLst/>
          </a:prstGeom>
          <a:noFill/>
          <a:ln w="9525">
            <a:noFill/>
            <a:miter lim="800000"/>
            <a:headEnd/>
            <a:tailEnd/>
          </a:ln>
        </p:spPr>
        <p:txBody>
          <a:bodyPr lIns="54864" tIns="27432" rIns="54864" bIns="27432"/>
          <a:lstStyle/>
          <a:p>
            <a:pPr algn="l"/>
            <a:r>
              <a:rPr lang="en-GB" sz="700" b="1">
                <a:solidFill>
                  <a:srgbClr val="000000"/>
                </a:solidFill>
                <a:cs typeface="Times New Roman" pitchFamily="18" charset="0"/>
              </a:rPr>
              <a:t>17</a:t>
            </a:r>
            <a:endParaRPr lang="en-GB" sz="1800"/>
          </a:p>
        </p:txBody>
      </p:sp>
      <p:sp>
        <p:nvSpPr>
          <p:cNvPr id="666667" name="Text Box 43"/>
          <p:cNvSpPr txBox="1">
            <a:spLocks noChangeArrowheads="1"/>
          </p:cNvSpPr>
          <p:nvPr/>
        </p:nvSpPr>
        <p:spPr bwMode="auto">
          <a:xfrm>
            <a:off x="3709988" y="5608638"/>
            <a:ext cx="325437" cy="255587"/>
          </a:xfrm>
          <a:prstGeom prst="rect">
            <a:avLst/>
          </a:prstGeom>
          <a:noFill/>
          <a:ln w="9525">
            <a:noFill/>
            <a:miter lim="800000"/>
            <a:headEnd/>
            <a:tailEnd/>
          </a:ln>
        </p:spPr>
        <p:txBody>
          <a:bodyPr lIns="54864" tIns="27432" rIns="54864" bIns="27432"/>
          <a:lstStyle/>
          <a:p>
            <a:pPr algn="l"/>
            <a:r>
              <a:rPr lang="en-GB" sz="700" b="1">
                <a:solidFill>
                  <a:srgbClr val="000000"/>
                </a:solidFill>
                <a:cs typeface="Times New Roman" pitchFamily="18" charset="0"/>
              </a:rPr>
              <a:t>18</a:t>
            </a:r>
            <a:endParaRPr lang="en-GB" sz="1800"/>
          </a:p>
        </p:txBody>
      </p:sp>
      <p:sp>
        <p:nvSpPr>
          <p:cNvPr id="666668" name="Text Box 44"/>
          <p:cNvSpPr txBox="1">
            <a:spLocks noChangeArrowheads="1"/>
          </p:cNvSpPr>
          <p:nvPr/>
        </p:nvSpPr>
        <p:spPr bwMode="auto">
          <a:xfrm>
            <a:off x="4121150" y="4022725"/>
            <a:ext cx="325438" cy="255588"/>
          </a:xfrm>
          <a:prstGeom prst="rect">
            <a:avLst/>
          </a:prstGeom>
          <a:noFill/>
          <a:ln w="9525">
            <a:noFill/>
            <a:miter lim="800000"/>
            <a:headEnd/>
            <a:tailEnd/>
          </a:ln>
        </p:spPr>
        <p:txBody>
          <a:bodyPr lIns="54864" tIns="27432" rIns="54864" bIns="27432"/>
          <a:lstStyle/>
          <a:p>
            <a:pPr algn="l"/>
            <a:r>
              <a:rPr lang="en-GB" sz="700" b="1">
                <a:solidFill>
                  <a:srgbClr val="000000"/>
                </a:solidFill>
                <a:cs typeface="Times New Roman" pitchFamily="18" charset="0"/>
              </a:rPr>
              <a:t>21</a:t>
            </a:r>
            <a:endParaRPr lang="en-GB" sz="1800"/>
          </a:p>
        </p:txBody>
      </p:sp>
      <p:sp>
        <p:nvSpPr>
          <p:cNvPr id="666669" name="Text Box 45"/>
          <p:cNvSpPr txBox="1">
            <a:spLocks noChangeArrowheads="1"/>
          </p:cNvSpPr>
          <p:nvPr/>
        </p:nvSpPr>
        <p:spPr bwMode="auto">
          <a:xfrm>
            <a:off x="6532563" y="4624388"/>
            <a:ext cx="2128837" cy="1687512"/>
          </a:xfrm>
          <a:prstGeom prst="rect">
            <a:avLst/>
          </a:prstGeom>
          <a:noFill/>
          <a:ln w="9525">
            <a:noFill/>
            <a:miter lim="800000"/>
            <a:headEnd/>
            <a:tailEnd/>
          </a:ln>
        </p:spPr>
        <p:txBody>
          <a:bodyPr lIns="54864" tIns="27432" rIns="54864" bIns="27432"/>
          <a:lstStyle/>
          <a:p>
            <a:endParaRPr lang="en-ZA"/>
          </a:p>
        </p:txBody>
      </p:sp>
      <p:sp>
        <p:nvSpPr>
          <p:cNvPr id="666670" name="Oval 46"/>
          <p:cNvSpPr>
            <a:spLocks noChangeArrowheads="1"/>
          </p:cNvSpPr>
          <p:nvPr/>
        </p:nvSpPr>
        <p:spPr bwMode="auto">
          <a:xfrm>
            <a:off x="4797425" y="2670175"/>
            <a:ext cx="79375" cy="79375"/>
          </a:xfrm>
          <a:prstGeom prst="ellipse">
            <a:avLst/>
          </a:prstGeom>
          <a:solidFill>
            <a:srgbClr val="00CC99"/>
          </a:solidFill>
          <a:ln w="9525">
            <a:solidFill>
              <a:srgbClr val="000000"/>
            </a:solidFill>
            <a:round/>
            <a:headEnd/>
            <a:tailEnd/>
          </a:ln>
        </p:spPr>
        <p:txBody>
          <a:bodyPr anchor="ctr"/>
          <a:lstStyle/>
          <a:p>
            <a:endParaRPr lang="en-ZA"/>
          </a:p>
        </p:txBody>
      </p:sp>
      <p:sp>
        <p:nvSpPr>
          <p:cNvPr id="666671" name="Oval 47"/>
          <p:cNvSpPr>
            <a:spLocks noChangeArrowheads="1"/>
          </p:cNvSpPr>
          <p:nvPr/>
        </p:nvSpPr>
        <p:spPr bwMode="auto">
          <a:xfrm>
            <a:off x="6977063" y="2068513"/>
            <a:ext cx="79375" cy="79375"/>
          </a:xfrm>
          <a:prstGeom prst="ellipse">
            <a:avLst/>
          </a:prstGeom>
          <a:solidFill>
            <a:srgbClr val="FF0000"/>
          </a:solidFill>
          <a:ln w="9525">
            <a:solidFill>
              <a:srgbClr val="000000"/>
            </a:solidFill>
            <a:round/>
            <a:headEnd/>
            <a:tailEnd/>
          </a:ln>
        </p:spPr>
        <p:txBody>
          <a:bodyPr anchor="ctr"/>
          <a:lstStyle/>
          <a:p>
            <a:endParaRPr lang="en-ZA"/>
          </a:p>
        </p:txBody>
      </p:sp>
      <p:sp>
        <p:nvSpPr>
          <p:cNvPr id="666672" name="Oval 48"/>
          <p:cNvSpPr>
            <a:spLocks noChangeArrowheads="1"/>
          </p:cNvSpPr>
          <p:nvPr/>
        </p:nvSpPr>
        <p:spPr bwMode="auto">
          <a:xfrm>
            <a:off x="8929688" y="3497263"/>
            <a:ext cx="79375" cy="79375"/>
          </a:xfrm>
          <a:prstGeom prst="ellipse">
            <a:avLst/>
          </a:prstGeom>
          <a:solidFill>
            <a:srgbClr val="00CC99"/>
          </a:solidFill>
          <a:ln w="9525">
            <a:solidFill>
              <a:srgbClr val="000000"/>
            </a:solidFill>
            <a:round/>
            <a:headEnd/>
            <a:tailEnd/>
          </a:ln>
        </p:spPr>
        <p:txBody>
          <a:bodyPr anchor="ctr"/>
          <a:lstStyle/>
          <a:p>
            <a:endParaRPr lang="en-ZA"/>
          </a:p>
        </p:txBody>
      </p:sp>
      <p:sp>
        <p:nvSpPr>
          <p:cNvPr id="666673" name="Oval 49"/>
          <p:cNvSpPr>
            <a:spLocks noChangeArrowheads="1"/>
          </p:cNvSpPr>
          <p:nvPr/>
        </p:nvSpPr>
        <p:spPr bwMode="auto">
          <a:xfrm>
            <a:off x="3895725" y="1317625"/>
            <a:ext cx="79375" cy="79375"/>
          </a:xfrm>
          <a:prstGeom prst="ellipse">
            <a:avLst/>
          </a:prstGeom>
          <a:solidFill>
            <a:srgbClr val="00CC99"/>
          </a:solidFill>
          <a:ln w="9525">
            <a:solidFill>
              <a:srgbClr val="000000"/>
            </a:solidFill>
            <a:round/>
            <a:headEnd/>
            <a:tailEnd/>
          </a:ln>
        </p:spPr>
        <p:txBody>
          <a:bodyPr anchor="ctr"/>
          <a:lstStyle/>
          <a:p>
            <a:endParaRPr lang="en-ZA"/>
          </a:p>
        </p:txBody>
      </p:sp>
      <p:sp>
        <p:nvSpPr>
          <p:cNvPr id="666674" name="Oval 50"/>
          <p:cNvSpPr>
            <a:spLocks noChangeArrowheads="1"/>
          </p:cNvSpPr>
          <p:nvPr/>
        </p:nvSpPr>
        <p:spPr bwMode="auto">
          <a:xfrm>
            <a:off x="3895725" y="1092200"/>
            <a:ext cx="79375" cy="79375"/>
          </a:xfrm>
          <a:prstGeom prst="ellipse">
            <a:avLst/>
          </a:prstGeom>
          <a:solidFill>
            <a:srgbClr val="00CC99"/>
          </a:solidFill>
          <a:ln w="9525">
            <a:solidFill>
              <a:srgbClr val="000000"/>
            </a:solidFill>
            <a:round/>
            <a:headEnd/>
            <a:tailEnd/>
          </a:ln>
        </p:spPr>
        <p:txBody>
          <a:bodyPr anchor="ctr"/>
          <a:lstStyle/>
          <a:p>
            <a:endParaRPr lang="en-ZA"/>
          </a:p>
        </p:txBody>
      </p:sp>
      <p:sp>
        <p:nvSpPr>
          <p:cNvPr id="666675" name="Oval 51"/>
          <p:cNvSpPr>
            <a:spLocks noChangeArrowheads="1"/>
          </p:cNvSpPr>
          <p:nvPr/>
        </p:nvSpPr>
        <p:spPr bwMode="auto">
          <a:xfrm>
            <a:off x="6600825" y="1617663"/>
            <a:ext cx="79375" cy="79375"/>
          </a:xfrm>
          <a:prstGeom prst="ellipse">
            <a:avLst/>
          </a:prstGeom>
          <a:solidFill>
            <a:srgbClr val="FF0000"/>
          </a:solidFill>
          <a:ln w="9525">
            <a:solidFill>
              <a:srgbClr val="000000"/>
            </a:solidFill>
            <a:round/>
            <a:headEnd/>
            <a:tailEnd/>
          </a:ln>
        </p:spPr>
        <p:txBody>
          <a:bodyPr anchor="ctr"/>
          <a:lstStyle/>
          <a:p>
            <a:endParaRPr lang="en-ZA"/>
          </a:p>
        </p:txBody>
      </p:sp>
      <p:sp>
        <p:nvSpPr>
          <p:cNvPr id="666676" name="Oval 52"/>
          <p:cNvSpPr>
            <a:spLocks noChangeArrowheads="1"/>
          </p:cNvSpPr>
          <p:nvPr/>
        </p:nvSpPr>
        <p:spPr bwMode="auto">
          <a:xfrm>
            <a:off x="5922963" y="1693863"/>
            <a:ext cx="80962" cy="79375"/>
          </a:xfrm>
          <a:prstGeom prst="ellipse">
            <a:avLst/>
          </a:prstGeom>
          <a:solidFill>
            <a:srgbClr val="00CC99"/>
          </a:solidFill>
          <a:ln w="9525">
            <a:solidFill>
              <a:srgbClr val="000000"/>
            </a:solidFill>
            <a:round/>
            <a:headEnd/>
            <a:tailEnd/>
          </a:ln>
        </p:spPr>
        <p:txBody>
          <a:bodyPr anchor="ctr"/>
          <a:lstStyle/>
          <a:p>
            <a:endParaRPr lang="en-ZA"/>
          </a:p>
        </p:txBody>
      </p:sp>
      <p:sp>
        <p:nvSpPr>
          <p:cNvPr id="666677" name="Oval 53"/>
          <p:cNvSpPr>
            <a:spLocks noChangeArrowheads="1"/>
          </p:cNvSpPr>
          <p:nvPr/>
        </p:nvSpPr>
        <p:spPr bwMode="auto">
          <a:xfrm>
            <a:off x="4346575" y="1768475"/>
            <a:ext cx="79375" cy="79375"/>
          </a:xfrm>
          <a:prstGeom prst="ellipse">
            <a:avLst/>
          </a:prstGeom>
          <a:solidFill>
            <a:srgbClr val="FF0000"/>
          </a:solidFill>
          <a:ln w="9525">
            <a:solidFill>
              <a:srgbClr val="000000"/>
            </a:solidFill>
            <a:round/>
            <a:headEnd/>
            <a:tailEnd/>
          </a:ln>
        </p:spPr>
        <p:txBody>
          <a:bodyPr anchor="ctr"/>
          <a:lstStyle/>
          <a:p>
            <a:endParaRPr lang="en-ZA"/>
          </a:p>
        </p:txBody>
      </p:sp>
      <p:sp>
        <p:nvSpPr>
          <p:cNvPr id="666678" name="Oval 54"/>
          <p:cNvSpPr>
            <a:spLocks noChangeArrowheads="1"/>
          </p:cNvSpPr>
          <p:nvPr/>
        </p:nvSpPr>
        <p:spPr bwMode="auto">
          <a:xfrm>
            <a:off x="7577138" y="2971800"/>
            <a:ext cx="79375" cy="79375"/>
          </a:xfrm>
          <a:prstGeom prst="ellipse">
            <a:avLst/>
          </a:prstGeom>
          <a:solidFill>
            <a:srgbClr val="FF0000"/>
          </a:solidFill>
          <a:ln w="9525">
            <a:solidFill>
              <a:srgbClr val="000000"/>
            </a:solidFill>
            <a:round/>
            <a:headEnd/>
            <a:tailEnd/>
          </a:ln>
        </p:spPr>
        <p:txBody>
          <a:bodyPr anchor="ctr"/>
          <a:lstStyle/>
          <a:p>
            <a:endParaRPr lang="en-ZA"/>
          </a:p>
        </p:txBody>
      </p:sp>
      <p:sp>
        <p:nvSpPr>
          <p:cNvPr id="666679" name="Oval 55"/>
          <p:cNvSpPr>
            <a:spLocks noChangeArrowheads="1"/>
          </p:cNvSpPr>
          <p:nvPr/>
        </p:nvSpPr>
        <p:spPr bwMode="auto">
          <a:xfrm>
            <a:off x="3970338" y="715963"/>
            <a:ext cx="79375" cy="79375"/>
          </a:xfrm>
          <a:prstGeom prst="ellipse">
            <a:avLst/>
          </a:prstGeom>
          <a:solidFill>
            <a:srgbClr val="00CC99"/>
          </a:solidFill>
          <a:ln w="9525">
            <a:solidFill>
              <a:srgbClr val="000000"/>
            </a:solidFill>
            <a:round/>
            <a:headEnd/>
            <a:tailEnd/>
          </a:ln>
        </p:spPr>
        <p:txBody>
          <a:bodyPr anchor="ctr"/>
          <a:lstStyle/>
          <a:p>
            <a:endParaRPr lang="en-ZA"/>
          </a:p>
        </p:txBody>
      </p:sp>
      <p:sp>
        <p:nvSpPr>
          <p:cNvPr id="666680" name="Oval 56"/>
          <p:cNvSpPr>
            <a:spLocks noChangeArrowheads="1"/>
          </p:cNvSpPr>
          <p:nvPr/>
        </p:nvSpPr>
        <p:spPr bwMode="auto">
          <a:xfrm>
            <a:off x="3519488" y="490538"/>
            <a:ext cx="79375" cy="80962"/>
          </a:xfrm>
          <a:prstGeom prst="ellipse">
            <a:avLst/>
          </a:prstGeom>
          <a:solidFill>
            <a:srgbClr val="00CC99"/>
          </a:solidFill>
          <a:ln w="9525">
            <a:solidFill>
              <a:srgbClr val="000000"/>
            </a:solidFill>
            <a:round/>
            <a:headEnd/>
            <a:tailEnd/>
          </a:ln>
        </p:spPr>
        <p:txBody>
          <a:bodyPr anchor="ctr"/>
          <a:lstStyle/>
          <a:p>
            <a:endParaRPr lang="en-ZA"/>
          </a:p>
        </p:txBody>
      </p:sp>
      <p:sp>
        <p:nvSpPr>
          <p:cNvPr id="666681" name="Oval 57"/>
          <p:cNvSpPr>
            <a:spLocks noChangeArrowheads="1"/>
          </p:cNvSpPr>
          <p:nvPr/>
        </p:nvSpPr>
        <p:spPr bwMode="auto">
          <a:xfrm>
            <a:off x="3221038" y="715963"/>
            <a:ext cx="79375" cy="79375"/>
          </a:xfrm>
          <a:prstGeom prst="ellipse">
            <a:avLst/>
          </a:prstGeom>
          <a:solidFill>
            <a:srgbClr val="00CC99"/>
          </a:solidFill>
          <a:ln w="9525">
            <a:solidFill>
              <a:srgbClr val="000000"/>
            </a:solidFill>
            <a:round/>
            <a:headEnd/>
            <a:tailEnd/>
          </a:ln>
        </p:spPr>
        <p:txBody>
          <a:bodyPr anchor="ctr"/>
          <a:lstStyle/>
          <a:p>
            <a:endParaRPr lang="en-ZA"/>
          </a:p>
        </p:txBody>
      </p:sp>
      <p:sp>
        <p:nvSpPr>
          <p:cNvPr id="666682" name="Oval 58"/>
          <p:cNvSpPr>
            <a:spLocks noChangeArrowheads="1"/>
          </p:cNvSpPr>
          <p:nvPr/>
        </p:nvSpPr>
        <p:spPr bwMode="auto">
          <a:xfrm>
            <a:off x="2768600" y="641350"/>
            <a:ext cx="74613" cy="79375"/>
          </a:xfrm>
          <a:prstGeom prst="ellipse">
            <a:avLst/>
          </a:prstGeom>
          <a:solidFill>
            <a:srgbClr val="00CC99"/>
          </a:solidFill>
          <a:ln w="9525">
            <a:solidFill>
              <a:srgbClr val="000000"/>
            </a:solidFill>
            <a:round/>
            <a:headEnd/>
            <a:tailEnd/>
          </a:ln>
        </p:spPr>
        <p:txBody>
          <a:bodyPr anchor="ctr"/>
          <a:lstStyle/>
          <a:p>
            <a:endParaRPr lang="en-ZA"/>
          </a:p>
        </p:txBody>
      </p:sp>
      <p:sp>
        <p:nvSpPr>
          <p:cNvPr id="666683" name="Oval 59"/>
          <p:cNvSpPr>
            <a:spLocks noChangeArrowheads="1"/>
          </p:cNvSpPr>
          <p:nvPr/>
        </p:nvSpPr>
        <p:spPr bwMode="auto">
          <a:xfrm>
            <a:off x="1641475" y="790575"/>
            <a:ext cx="79375" cy="79375"/>
          </a:xfrm>
          <a:prstGeom prst="ellipse">
            <a:avLst/>
          </a:prstGeom>
          <a:solidFill>
            <a:srgbClr val="00CC99"/>
          </a:solidFill>
          <a:ln w="9525">
            <a:solidFill>
              <a:srgbClr val="000000"/>
            </a:solidFill>
            <a:round/>
            <a:headEnd/>
            <a:tailEnd/>
          </a:ln>
        </p:spPr>
        <p:txBody>
          <a:bodyPr anchor="ctr"/>
          <a:lstStyle/>
          <a:p>
            <a:endParaRPr lang="en-ZA"/>
          </a:p>
        </p:txBody>
      </p:sp>
      <p:sp>
        <p:nvSpPr>
          <p:cNvPr id="666684" name="Oval 60"/>
          <p:cNvSpPr>
            <a:spLocks noChangeArrowheads="1"/>
          </p:cNvSpPr>
          <p:nvPr/>
        </p:nvSpPr>
        <p:spPr bwMode="auto">
          <a:xfrm>
            <a:off x="4346575" y="4097338"/>
            <a:ext cx="79375" cy="79375"/>
          </a:xfrm>
          <a:prstGeom prst="ellipse">
            <a:avLst/>
          </a:prstGeom>
          <a:solidFill>
            <a:srgbClr val="00CC99"/>
          </a:solidFill>
          <a:ln w="9525">
            <a:solidFill>
              <a:srgbClr val="000000"/>
            </a:solidFill>
            <a:round/>
            <a:headEnd/>
            <a:tailEnd/>
          </a:ln>
        </p:spPr>
        <p:txBody>
          <a:bodyPr anchor="ctr"/>
          <a:lstStyle/>
          <a:p>
            <a:endParaRPr lang="en-ZA"/>
          </a:p>
        </p:txBody>
      </p:sp>
      <p:sp>
        <p:nvSpPr>
          <p:cNvPr id="666685" name="Oval 61"/>
          <p:cNvSpPr>
            <a:spLocks noChangeArrowheads="1"/>
          </p:cNvSpPr>
          <p:nvPr/>
        </p:nvSpPr>
        <p:spPr bwMode="auto">
          <a:xfrm>
            <a:off x="4999038" y="4919663"/>
            <a:ext cx="79375" cy="79375"/>
          </a:xfrm>
          <a:prstGeom prst="ellipse">
            <a:avLst/>
          </a:prstGeom>
          <a:solidFill>
            <a:srgbClr val="00CC99"/>
          </a:solidFill>
          <a:ln w="9525">
            <a:solidFill>
              <a:srgbClr val="000000"/>
            </a:solidFill>
            <a:round/>
            <a:headEnd/>
            <a:tailEnd/>
          </a:ln>
        </p:spPr>
        <p:txBody>
          <a:bodyPr anchor="ctr"/>
          <a:lstStyle/>
          <a:p>
            <a:endParaRPr lang="en-ZA"/>
          </a:p>
        </p:txBody>
      </p:sp>
      <p:sp>
        <p:nvSpPr>
          <p:cNvPr id="666686" name="Oval 62"/>
          <p:cNvSpPr>
            <a:spLocks noChangeArrowheads="1"/>
          </p:cNvSpPr>
          <p:nvPr/>
        </p:nvSpPr>
        <p:spPr bwMode="auto">
          <a:xfrm>
            <a:off x="7324725" y="2822575"/>
            <a:ext cx="79375" cy="79375"/>
          </a:xfrm>
          <a:prstGeom prst="ellipse">
            <a:avLst/>
          </a:prstGeom>
          <a:solidFill>
            <a:srgbClr val="FF0000"/>
          </a:solidFill>
          <a:ln w="9525">
            <a:solidFill>
              <a:srgbClr val="000000"/>
            </a:solidFill>
            <a:round/>
            <a:headEnd/>
            <a:tailEnd/>
          </a:ln>
        </p:spPr>
        <p:txBody>
          <a:bodyPr anchor="ctr"/>
          <a:lstStyle/>
          <a:p>
            <a:endParaRPr lang="en-ZA"/>
          </a:p>
        </p:txBody>
      </p:sp>
      <p:sp>
        <p:nvSpPr>
          <p:cNvPr id="666687" name="Text Box 63"/>
          <p:cNvSpPr txBox="1">
            <a:spLocks noChangeArrowheads="1"/>
          </p:cNvSpPr>
          <p:nvPr/>
        </p:nvSpPr>
        <p:spPr bwMode="auto">
          <a:xfrm>
            <a:off x="4121150" y="3797300"/>
            <a:ext cx="325438" cy="255588"/>
          </a:xfrm>
          <a:prstGeom prst="rect">
            <a:avLst/>
          </a:prstGeom>
          <a:noFill/>
          <a:ln w="9525">
            <a:noFill/>
            <a:miter lim="800000"/>
            <a:headEnd/>
            <a:tailEnd/>
          </a:ln>
        </p:spPr>
        <p:txBody>
          <a:bodyPr lIns="54864" tIns="27432" rIns="54864" bIns="27432"/>
          <a:lstStyle/>
          <a:p>
            <a:pPr algn="l"/>
            <a:r>
              <a:rPr lang="en-GB" sz="700" b="1">
                <a:solidFill>
                  <a:srgbClr val="000000"/>
                </a:solidFill>
                <a:cs typeface="Times New Roman" pitchFamily="18" charset="0"/>
              </a:rPr>
              <a:t>22</a:t>
            </a:r>
            <a:endParaRPr lang="en-GB" sz="1800"/>
          </a:p>
        </p:txBody>
      </p:sp>
      <p:sp>
        <p:nvSpPr>
          <p:cNvPr id="666688" name="Text Box 64"/>
          <p:cNvSpPr txBox="1">
            <a:spLocks noChangeArrowheads="1"/>
          </p:cNvSpPr>
          <p:nvPr/>
        </p:nvSpPr>
        <p:spPr bwMode="auto">
          <a:xfrm>
            <a:off x="4646613" y="2820988"/>
            <a:ext cx="323850" cy="254000"/>
          </a:xfrm>
          <a:prstGeom prst="rect">
            <a:avLst/>
          </a:prstGeom>
          <a:noFill/>
          <a:ln w="9525">
            <a:noFill/>
            <a:miter lim="800000"/>
            <a:headEnd/>
            <a:tailEnd/>
          </a:ln>
        </p:spPr>
        <p:txBody>
          <a:bodyPr lIns="54864" tIns="27432" rIns="54864" bIns="27432"/>
          <a:lstStyle/>
          <a:p>
            <a:pPr algn="l"/>
            <a:r>
              <a:rPr lang="en-GB" sz="700" b="1">
                <a:solidFill>
                  <a:srgbClr val="000000"/>
                </a:solidFill>
                <a:cs typeface="Times New Roman" pitchFamily="18" charset="0"/>
              </a:rPr>
              <a:t>23</a:t>
            </a:r>
            <a:r>
              <a:rPr lang="en-IE" sz="700" b="1">
                <a:solidFill>
                  <a:srgbClr val="000000"/>
                </a:solidFill>
                <a:cs typeface="Times New Roman" pitchFamily="18" charset="0"/>
              </a:rPr>
              <a:t>24</a:t>
            </a:r>
            <a:endParaRPr lang="en-GB" sz="1800"/>
          </a:p>
        </p:txBody>
      </p:sp>
      <p:grpSp>
        <p:nvGrpSpPr>
          <p:cNvPr id="2" name="Group 65"/>
          <p:cNvGrpSpPr>
            <a:grpSpLocks/>
          </p:cNvGrpSpPr>
          <p:nvPr/>
        </p:nvGrpSpPr>
        <p:grpSpPr bwMode="auto">
          <a:xfrm>
            <a:off x="1447800" y="533400"/>
            <a:ext cx="7513638" cy="3044825"/>
            <a:chOff x="939" y="348"/>
            <a:chExt cx="4733" cy="1918"/>
          </a:xfrm>
        </p:grpSpPr>
        <p:grpSp>
          <p:nvGrpSpPr>
            <p:cNvPr id="3" name="Group 66"/>
            <p:cNvGrpSpPr>
              <a:grpSpLocks/>
            </p:cNvGrpSpPr>
            <p:nvPr/>
          </p:nvGrpSpPr>
          <p:grpSpPr bwMode="auto">
            <a:xfrm>
              <a:off x="939" y="348"/>
              <a:ext cx="4733" cy="1918"/>
              <a:chOff x="939" y="348"/>
              <a:chExt cx="4733" cy="1918"/>
            </a:xfrm>
          </p:grpSpPr>
          <p:grpSp>
            <p:nvGrpSpPr>
              <p:cNvPr id="4" name="Group 67"/>
              <p:cNvGrpSpPr>
                <a:grpSpLocks/>
              </p:cNvGrpSpPr>
              <p:nvPr/>
            </p:nvGrpSpPr>
            <p:grpSpPr bwMode="auto">
              <a:xfrm>
                <a:off x="939" y="348"/>
                <a:ext cx="4733" cy="1918"/>
                <a:chOff x="939" y="348"/>
                <a:chExt cx="4733" cy="1918"/>
              </a:xfrm>
            </p:grpSpPr>
            <p:sp>
              <p:nvSpPr>
                <p:cNvPr id="666692" name="Freeform 68"/>
                <p:cNvSpPr>
                  <a:spLocks/>
                </p:cNvSpPr>
                <p:nvPr/>
              </p:nvSpPr>
              <p:spPr bwMode="auto">
                <a:xfrm>
                  <a:off x="939" y="348"/>
                  <a:ext cx="1515" cy="340"/>
                </a:xfrm>
                <a:custGeom>
                  <a:avLst/>
                  <a:gdLst/>
                  <a:ahLst/>
                  <a:cxnLst>
                    <a:cxn ang="0">
                      <a:pos x="1452" y="326"/>
                    </a:cxn>
                    <a:cxn ang="0">
                      <a:pos x="1406" y="235"/>
                    </a:cxn>
                    <a:cxn ang="0">
                      <a:pos x="1270" y="235"/>
                    </a:cxn>
                    <a:cxn ang="0">
                      <a:pos x="1089" y="190"/>
                    </a:cxn>
                    <a:cxn ang="0">
                      <a:pos x="953" y="190"/>
                    </a:cxn>
                    <a:cxn ang="0">
                      <a:pos x="771" y="144"/>
                    </a:cxn>
                    <a:cxn ang="0">
                      <a:pos x="681" y="99"/>
                    </a:cxn>
                    <a:cxn ang="0">
                      <a:pos x="635" y="54"/>
                    </a:cxn>
                    <a:cxn ang="0">
                      <a:pos x="545" y="8"/>
                    </a:cxn>
                    <a:cxn ang="0">
                      <a:pos x="409" y="8"/>
                    </a:cxn>
                    <a:cxn ang="0">
                      <a:pos x="318" y="54"/>
                    </a:cxn>
                    <a:cxn ang="0">
                      <a:pos x="227" y="99"/>
                    </a:cxn>
                    <a:cxn ang="0">
                      <a:pos x="136" y="99"/>
                    </a:cxn>
                    <a:cxn ang="0">
                      <a:pos x="46" y="99"/>
                    </a:cxn>
                    <a:cxn ang="0">
                      <a:pos x="0" y="54"/>
                    </a:cxn>
                    <a:cxn ang="0">
                      <a:pos x="46" y="8"/>
                    </a:cxn>
                    <a:cxn ang="0">
                      <a:pos x="0" y="8"/>
                    </a:cxn>
                  </a:cxnLst>
                  <a:rect l="0" t="0" r="r" b="b"/>
                  <a:pathLst>
                    <a:path w="1452" h="326">
                      <a:moveTo>
                        <a:pt x="1452" y="326"/>
                      </a:moveTo>
                      <a:cubicBezTo>
                        <a:pt x="1444" y="288"/>
                        <a:pt x="1436" y="250"/>
                        <a:pt x="1406" y="235"/>
                      </a:cubicBezTo>
                      <a:cubicBezTo>
                        <a:pt x="1376" y="220"/>
                        <a:pt x="1323" y="242"/>
                        <a:pt x="1270" y="235"/>
                      </a:cubicBezTo>
                      <a:cubicBezTo>
                        <a:pt x="1217" y="228"/>
                        <a:pt x="1142" y="197"/>
                        <a:pt x="1089" y="190"/>
                      </a:cubicBezTo>
                      <a:cubicBezTo>
                        <a:pt x="1036" y="183"/>
                        <a:pt x="1006" y="198"/>
                        <a:pt x="953" y="190"/>
                      </a:cubicBezTo>
                      <a:cubicBezTo>
                        <a:pt x="900" y="182"/>
                        <a:pt x="816" y="159"/>
                        <a:pt x="771" y="144"/>
                      </a:cubicBezTo>
                      <a:cubicBezTo>
                        <a:pt x="726" y="129"/>
                        <a:pt x="704" y="114"/>
                        <a:pt x="681" y="99"/>
                      </a:cubicBezTo>
                      <a:cubicBezTo>
                        <a:pt x="658" y="84"/>
                        <a:pt x="658" y="69"/>
                        <a:pt x="635" y="54"/>
                      </a:cubicBezTo>
                      <a:cubicBezTo>
                        <a:pt x="612" y="39"/>
                        <a:pt x="583" y="16"/>
                        <a:pt x="545" y="8"/>
                      </a:cubicBezTo>
                      <a:cubicBezTo>
                        <a:pt x="507" y="0"/>
                        <a:pt x="447" y="0"/>
                        <a:pt x="409" y="8"/>
                      </a:cubicBezTo>
                      <a:cubicBezTo>
                        <a:pt x="371" y="16"/>
                        <a:pt x="348" y="39"/>
                        <a:pt x="318" y="54"/>
                      </a:cubicBezTo>
                      <a:cubicBezTo>
                        <a:pt x="288" y="69"/>
                        <a:pt x="257" y="92"/>
                        <a:pt x="227" y="99"/>
                      </a:cubicBezTo>
                      <a:cubicBezTo>
                        <a:pt x="197" y="106"/>
                        <a:pt x="166" y="99"/>
                        <a:pt x="136" y="99"/>
                      </a:cubicBezTo>
                      <a:cubicBezTo>
                        <a:pt x="106" y="99"/>
                        <a:pt x="69" y="106"/>
                        <a:pt x="46" y="99"/>
                      </a:cubicBezTo>
                      <a:cubicBezTo>
                        <a:pt x="23" y="92"/>
                        <a:pt x="0" y="69"/>
                        <a:pt x="0" y="54"/>
                      </a:cubicBezTo>
                      <a:cubicBezTo>
                        <a:pt x="0" y="39"/>
                        <a:pt x="46" y="16"/>
                        <a:pt x="46" y="8"/>
                      </a:cubicBezTo>
                      <a:cubicBezTo>
                        <a:pt x="46" y="0"/>
                        <a:pt x="0" y="8"/>
                        <a:pt x="0" y="8"/>
                      </a:cubicBezTo>
                    </a:path>
                  </a:pathLst>
                </a:custGeom>
                <a:noFill/>
                <a:ln w="28575">
                  <a:solidFill>
                    <a:srgbClr val="FF9900"/>
                  </a:solidFill>
                  <a:round/>
                  <a:headEnd/>
                  <a:tailEnd/>
                </a:ln>
              </p:spPr>
              <p:txBody>
                <a:bodyPr/>
                <a:lstStyle/>
                <a:p>
                  <a:endParaRPr lang="en-ZA"/>
                </a:p>
              </p:txBody>
            </p:sp>
            <p:grpSp>
              <p:nvGrpSpPr>
                <p:cNvPr id="5" name="Group 69"/>
                <p:cNvGrpSpPr>
                  <a:grpSpLocks/>
                </p:cNvGrpSpPr>
                <p:nvPr/>
              </p:nvGrpSpPr>
              <p:grpSpPr bwMode="auto">
                <a:xfrm>
                  <a:off x="2501" y="877"/>
                  <a:ext cx="3171" cy="1389"/>
                  <a:chOff x="2501" y="877"/>
                  <a:chExt cx="3171" cy="1389"/>
                </a:xfrm>
              </p:grpSpPr>
              <p:grpSp>
                <p:nvGrpSpPr>
                  <p:cNvPr id="6" name="Group 70"/>
                  <p:cNvGrpSpPr>
                    <a:grpSpLocks/>
                  </p:cNvGrpSpPr>
                  <p:nvPr/>
                </p:nvGrpSpPr>
                <p:grpSpPr bwMode="auto">
                  <a:xfrm>
                    <a:off x="2501" y="877"/>
                    <a:ext cx="3171" cy="1389"/>
                    <a:chOff x="2501" y="877"/>
                    <a:chExt cx="3171" cy="1389"/>
                  </a:xfrm>
                </p:grpSpPr>
                <p:sp>
                  <p:nvSpPr>
                    <p:cNvPr id="666695" name="Freeform 71"/>
                    <p:cNvSpPr>
                      <a:spLocks/>
                    </p:cNvSpPr>
                    <p:nvPr/>
                  </p:nvSpPr>
                  <p:spPr bwMode="auto">
                    <a:xfrm>
                      <a:off x="3022" y="1351"/>
                      <a:ext cx="1420" cy="379"/>
                    </a:xfrm>
                    <a:custGeom>
                      <a:avLst/>
                      <a:gdLst/>
                      <a:ahLst/>
                      <a:cxnLst>
                        <a:cxn ang="0">
                          <a:pos x="1361" y="0"/>
                        </a:cxn>
                        <a:cxn ang="0">
                          <a:pos x="635" y="136"/>
                        </a:cxn>
                        <a:cxn ang="0">
                          <a:pos x="0" y="363"/>
                        </a:cxn>
                      </a:cxnLst>
                      <a:rect l="0" t="0" r="r" b="b"/>
                      <a:pathLst>
                        <a:path w="1361" h="363">
                          <a:moveTo>
                            <a:pt x="1361" y="0"/>
                          </a:moveTo>
                          <a:cubicBezTo>
                            <a:pt x="1111" y="37"/>
                            <a:pt x="862" y="75"/>
                            <a:pt x="635" y="136"/>
                          </a:cubicBezTo>
                          <a:cubicBezTo>
                            <a:pt x="408" y="197"/>
                            <a:pt x="91" y="325"/>
                            <a:pt x="0" y="363"/>
                          </a:cubicBezTo>
                        </a:path>
                      </a:pathLst>
                    </a:custGeom>
                    <a:noFill/>
                    <a:ln w="28575">
                      <a:solidFill>
                        <a:srgbClr val="FF9900"/>
                      </a:solidFill>
                      <a:round/>
                      <a:headEnd/>
                      <a:tailEnd/>
                    </a:ln>
                  </p:spPr>
                  <p:txBody>
                    <a:bodyPr/>
                    <a:lstStyle/>
                    <a:p>
                      <a:endParaRPr lang="en-ZA"/>
                    </a:p>
                  </p:txBody>
                </p:sp>
                <p:sp>
                  <p:nvSpPr>
                    <p:cNvPr id="666696" name="Freeform 72"/>
                    <p:cNvSpPr>
                      <a:spLocks/>
                    </p:cNvSpPr>
                    <p:nvPr/>
                  </p:nvSpPr>
                  <p:spPr bwMode="auto">
                    <a:xfrm>
                      <a:off x="4387" y="1351"/>
                      <a:ext cx="1285" cy="915"/>
                    </a:xfrm>
                    <a:custGeom>
                      <a:avLst/>
                      <a:gdLst/>
                      <a:ahLst/>
                      <a:cxnLst>
                        <a:cxn ang="0">
                          <a:pos x="53" y="0"/>
                        </a:cxn>
                        <a:cxn ang="0">
                          <a:pos x="8" y="91"/>
                        </a:cxn>
                        <a:cxn ang="0">
                          <a:pos x="98" y="408"/>
                        </a:cxn>
                        <a:cxn ang="0">
                          <a:pos x="234" y="589"/>
                        </a:cxn>
                        <a:cxn ang="0">
                          <a:pos x="416" y="680"/>
                        </a:cxn>
                        <a:cxn ang="0">
                          <a:pos x="506" y="635"/>
                        </a:cxn>
                        <a:cxn ang="0">
                          <a:pos x="643" y="499"/>
                        </a:cxn>
                        <a:cxn ang="0">
                          <a:pos x="824" y="453"/>
                        </a:cxn>
                        <a:cxn ang="0">
                          <a:pos x="960" y="499"/>
                        </a:cxn>
                        <a:cxn ang="0">
                          <a:pos x="1096" y="726"/>
                        </a:cxn>
                        <a:cxn ang="0">
                          <a:pos x="1187" y="862"/>
                        </a:cxn>
                        <a:cxn ang="0">
                          <a:pos x="1232" y="816"/>
                        </a:cxn>
                      </a:cxnLst>
                      <a:rect l="0" t="0" r="r" b="b"/>
                      <a:pathLst>
                        <a:path w="1232" h="877">
                          <a:moveTo>
                            <a:pt x="53" y="0"/>
                          </a:moveTo>
                          <a:cubicBezTo>
                            <a:pt x="26" y="11"/>
                            <a:pt x="0" y="23"/>
                            <a:pt x="8" y="91"/>
                          </a:cubicBezTo>
                          <a:cubicBezTo>
                            <a:pt x="16" y="159"/>
                            <a:pt x="60" y="325"/>
                            <a:pt x="98" y="408"/>
                          </a:cubicBezTo>
                          <a:cubicBezTo>
                            <a:pt x="136" y="491"/>
                            <a:pt x="181" y="544"/>
                            <a:pt x="234" y="589"/>
                          </a:cubicBezTo>
                          <a:cubicBezTo>
                            <a:pt x="287" y="634"/>
                            <a:pt x="371" y="672"/>
                            <a:pt x="416" y="680"/>
                          </a:cubicBezTo>
                          <a:cubicBezTo>
                            <a:pt x="461" y="688"/>
                            <a:pt x="468" y="665"/>
                            <a:pt x="506" y="635"/>
                          </a:cubicBezTo>
                          <a:cubicBezTo>
                            <a:pt x="544" y="605"/>
                            <a:pt x="590" y="529"/>
                            <a:pt x="643" y="499"/>
                          </a:cubicBezTo>
                          <a:cubicBezTo>
                            <a:pt x="696" y="469"/>
                            <a:pt x="771" y="453"/>
                            <a:pt x="824" y="453"/>
                          </a:cubicBezTo>
                          <a:cubicBezTo>
                            <a:pt x="877" y="453"/>
                            <a:pt x="915" y="454"/>
                            <a:pt x="960" y="499"/>
                          </a:cubicBezTo>
                          <a:cubicBezTo>
                            <a:pt x="1005" y="544"/>
                            <a:pt x="1058" y="666"/>
                            <a:pt x="1096" y="726"/>
                          </a:cubicBezTo>
                          <a:cubicBezTo>
                            <a:pt x="1134" y="786"/>
                            <a:pt x="1164" y="847"/>
                            <a:pt x="1187" y="862"/>
                          </a:cubicBezTo>
                          <a:cubicBezTo>
                            <a:pt x="1210" y="877"/>
                            <a:pt x="1225" y="824"/>
                            <a:pt x="1232" y="816"/>
                          </a:cubicBezTo>
                        </a:path>
                      </a:pathLst>
                    </a:custGeom>
                    <a:noFill/>
                    <a:ln w="28575">
                      <a:solidFill>
                        <a:srgbClr val="FF9900"/>
                      </a:solidFill>
                      <a:round/>
                      <a:headEnd/>
                      <a:tailEnd/>
                    </a:ln>
                  </p:spPr>
                  <p:txBody>
                    <a:bodyPr/>
                    <a:lstStyle/>
                    <a:p>
                      <a:endParaRPr lang="en-ZA"/>
                    </a:p>
                  </p:txBody>
                </p:sp>
                <p:sp>
                  <p:nvSpPr>
                    <p:cNvPr id="666697" name="Freeform 73"/>
                    <p:cNvSpPr>
                      <a:spLocks/>
                    </p:cNvSpPr>
                    <p:nvPr/>
                  </p:nvSpPr>
                  <p:spPr bwMode="auto">
                    <a:xfrm>
                      <a:off x="2501" y="877"/>
                      <a:ext cx="552" cy="853"/>
                    </a:xfrm>
                    <a:custGeom>
                      <a:avLst/>
                      <a:gdLst/>
                      <a:ahLst/>
                      <a:cxnLst>
                        <a:cxn ang="0">
                          <a:pos x="499" y="817"/>
                        </a:cxn>
                        <a:cxn ang="0">
                          <a:pos x="499" y="771"/>
                        </a:cxn>
                        <a:cxn ang="0">
                          <a:pos x="318" y="545"/>
                        </a:cxn>
                        <a:cxn ang="0">
                          <a:pos x="136" y="182"/>
                        </a:cxn>
                        <a:cxn ang="0">
                          <a:pos x="0" y="0"/>
                        </a:cxn>
                      </a:cxnLst>
                      <a:rect l="0" t="0" r="r" b="b"/>
                      <a:pathLst>
                        <a:path w="529" h="817">
                          <a:moveTo>
                            <a:pt x="499" y="817"/>
                          </a:moveTo>
                          <a:cubicBezTo>
                            <a:pt x="514" y="816"/>
                            <a:pt x="529" y="816"/>
                            <a:pt x="499" y="771"/>
                          </a:cubicBezTo>
                          <a:cubicBezTo>
                            <a:pt x="469" y="726"/>
                            <a:pt x="379" y="643"/>
                            <a:pt x="318" y="545"/>
                          </a:cubicBezTo>
                          <a:cubicBezTo>
                            <a:pt x="257" y="447"/>
                            <a:pt x="189" y="273"/>
                            <a:pt x="136" y="182"/>
                          </a:cubicBezTo>
                          <a:cubicBezTo>
                            <a:pt x="83" y="91"/>
                            <a:pt x="23" y="30"/>
                            <a:pt x="0" y="0"/>
                          </a:cubicBezTo>
                        </a:path>
                      </a:pathLst>
                    </a:custGeom>
                    <a:noFill/>
                    <a:ln w="28575">
                      <a:solidFill>
                        <a:srgbClr val="FF9900"/>
                      </a:solidFill>
                      <a:round/>
                      <a:headEnd/>
                      <a:tailEnd/>
                    </a:ln>
                  </p:spPr>
                  <p:txBody>
                    <a:bodyPr/>
                    <a:lstStyle/>
                    <a:p>
                      <a:endParaRPr lang="en-ZA"/>
                    </a:p>
                  </p:txBody>
                </p:sp>
                <p:sp>
                  <p:nvSpPr>
                    <p:cNvPr id="666698" name="Freeform 74"/>
                    <p:cNvSpPr>
                      <a:spLocks/>
                    </p:cNvSpPr>
                    <p:nvPr/>
                  </p:nvSpPr>
                  <p:spPr bwMode="auto">
                    <a:xfrm>
                      <a:off x="4489" y="1777"/>
                      <a:ext cx="142" cy="1"/>
                    </a:xfrm>
                    <a:custGeom>
                      <a:avLst/>
                      <a:gdLst/>
                      <a:ahLst/>
                      <a:cxnLst>
                        <a:cxn ang="0">
                          <a:pos x="0" y="0"/>
                        </a:cxn>
                        <a:cxn ang="0">
                          <a:pos x="91" y="0"/>
                        </a:cxn>
                        <a:cxn ang="0">
                          <a:pos x="136" y="0"/>
                        </a:cxn>
                      </a:cxnLst>
                      <a:rect l="0" t="0" r="r" b="b"/>
                      <a:pathLst>
                        <a:path w="136" h="1">
                          <a:moveTo>
                            <a:pt x="0" y="0"/>
                          </a:moveTo>
                          <a:cubicBezTo>
                            <a:pt x="34" y="0"/>
                            <a:pt x="68" y="0"/>
                            <a:pt x="91" y="0"/>
                          </a:cubicBezTo>
                          <a:cubicBezTo>
                            <a:pt x="114" y="0"/>
                            <a:pt x="129" y="0"/>
                            <a:pt x="136" y="0"/>
                          </a:cubicBezTo>
                        </a:path>
                      </a:pathLst>
                    </a:custGeom>
                    <a:noFill/>
                    <a:ln w="28575">
                      <a:solidFill>
                        <a:srgbClr val="FF9900"/>
                      </a:solidFill>
                      <a:round/>
                      <a:headEnd/>
                      <a:tailEnd/>
                    </a:ln>
                  </p:spPr>
                  <p:txBody>
                    <a:bodyPr/>
                    <a:lstStyle/>
                    <a:p>
                      <a:endParaRPr lang="en-ZA"/>
                    </a:p>
                  </p:txBody>
                </p:sp>
                <p:sp>
                  <p:nvSpPr>
                    <p:cNvPr id="666699" name="Freeform 75"/>
                    <p:cNvSpPr>
                      <a:spLocks/>
                    </p:cNvSpPr>
                    <p:nvPr/>
                  </p:nvSpPr>
                  <p:spPr bwMode="auto">
                    <a:xfrm>
                      <a:off x="4726" y="1903"/>
                      <a:ext cx="95" cy="111"/>
                    </a:xfrm>
                    <a:custGeom>
                      <a:avLst/>
                      <a:gdLst/>
                      <a:ahLst/>
                      <a:cxnLst>
                        <a:cxn ang="0">
                          <a:pos x="0" y="106"/>
                        </a:cxn>
                        <a:cxn ang="0">
                          <a:pos x="45" y="15"/>
                        </a:cxn>
                        <a:cxn ang="0">
                          <a:pos x="91" y="15"/>
                        </a:cxn>
                      </a:cxnLst>
                      <a:rect l="0" t="0" r="r" b="b"/>
                      <a:pathLst>
                        <a:path w="91" h="106">
                          <a:moveTo>
                            <a:pt x="0" y="106"/>
                          </a:moveTo>
                          <a:cubicBezTo>
                            <a:pt x="15" y="68"/>
                            <a:pt x="30" y="30"/>
                            <a:pt x="45" y="15"/>
                          </a:cubicBezTo>
                          <a:cubicBezTo>
                            <a:pt x="60" y="0"/>
                            <a:pt x="75" y="7"/>
                            <a:pt x="91" y="15"/>
                          </a:cubicBezTo>
                        </a:path>
                      </a:pathLst>
                    </a:custGeom>
                    <a:noFill/>
                    <a:ln w="28575">
                      <a:solidFill>
                        <a:srgbClr val="FF9900"/>
                      </a:solidFill>
                      <a:round/>
                      <a:headEnd/>
                      <a:tailEnd/>
                    </a:ln>
                  </p:spPr>
                  <p:txBody>
                    <a:bodyPr/>
                    <a:lstStyle/>
                    <a:p>
                      <a:endParaRPr lang="en-ZA"/>
                    </a:p>
                  </p:txBody>
                </p:sp>
                <p:sp>
                  <p:nvSpPr>
                    <p:cNvPr id="666700" name="Freeform 76"/>
                    <p:cNvSpPr>
                      <a:spLocks/>
                    </p:cNvSpPr>
                    <p:nvPr/>
                  </p:nvSpPr>
                  <p:spPr bwMode="auto">
                    <a:xfrm>
                      <a:off x="4110" y="1067"/>
                      <a:ext cx="48" cy="331"/>
                    </a:xfrm>
                    <a:custGeom>
                      <a:avLst/>
                      <a:gdLst/>
                      <a:ahLst/>
                      <a:cxnLst>
                        <a:cxn ang="0">
                          <a:pos x="46" y="317"/>
                        </a:cxn>
                        <a:cxn ang="0">
                          <a:pos x="0" y="181"/>
                        </a:cxn>
                        <a:cxn ang="0">
                          <a:pos x="46" y="0"/>
                        </a:cxn>
                      </a:cxnLst>
                      <a:rect l="0" t="0" r="r" b="b"/>
                      <a:pathLst>
                        <a:path w="46" h="317">
                          <a:moveTo>
                            <a:pt x="46" y="317"/>
                          </a:moveTo>
                          <a:cubicBezTo>
                            <a:pt x="23" y="275"/>
                            <a:pt x="0" y="234"/>
                            <a:pt x="0" y="181"/>
                          </a:cubicBezTo>
                          <a:cubicBezTo>
                            <a:pt x="0" y="128"/>
                            <a:pt x="38" y="30"/>
                            <a:pt x="46" y="0"/>
                          </a:cubicBezTo>
                        </a:path>
                      </a:pathLst>
                    </a:custGeom>
                    <a:noFill/>
                    <a:ln w="28575">
                      <a:solidFill>
                        <a:srgbClr val="FF9900"/>
                      </a:solidFill>
                      <a:round/>
                      <a:headEnd/>
                      <a:tailEnd/>
                    </a:ln>
                  </p:spPr>
                  <p:txBody>
                    <a:bodyPr/>
                    <a:lstStyle/>
                    <a:p>
                      <a:endParaRPr lang="en-ZA"/>
                    </a:p>
                  </p:txBody>
                </p:sp>
                <p:sp>
                  <p:nvSpPr>
                    <p:cNvPr id="666701" name="Freeform 77"/>
                    <p:cNvSpPr>
                      <a:spLocks/>
                    </p:cNvSpPr>
                    <p:nvPr/>
                  </p:nvSpPr>
                  <p:spPr bwMode="auto">
                    <a:xfrm>
                      <a:off x="3590" y="972"/>
                      <a:ext cx="378" cy="474"/>
                    </a:xfrm>
                    <a:custGeom>
                      <a:avLst/>
                      <a:gdLst/>
                      <a:ahLst/>
                      <a:cxnLst>
                        <a:cxn ang="0">
                          <a:pos x="318" y="408"/>
                        </a:cxn>
                        <a:cxn ang="0">
                          <a:pos x="318" y="272"/>
                        </a:cxn>
                        <a:cxn ang="0">
                          <a:pos x="227" y="91"/>
                        </a:cxn>
                        <a:cxn ang="0">
                          <a:pos x="0" y="0"/>
                        </a:cxn>
                      </a:cxnLst>
                      <a:rect l="0" t="0" r="r" b="b"/>
                      <a:pathLst>
                        <a:path w="333" h="408">
                          <a:moveTo>
                            <a:pt x="318" y="408"/>
                          </a:moveTo>
                          <a:cubicBezTo>
                            <a:pt x="325" y="366"/>
                            <a:pt x="333" y="325"/>
                            <a:pt x="318" y="272"/>
                          </a:cubicBezTo>
                          <a:cubicBezTo>
                            <a:pt x="303" y="219"/>
                            <a:pt x="280" y="136"/>
                            <a:pt x="227" y="91"/>
                          </a:cubicBezTo>
                          <a:cubicBezTo>
                            <a:pt x="174" y="46"/>
                            <a:pt x="38" y="15"/>
                            <a:pt x="0" y="0"/>
                          </a:cubicBezTo>
                        </a:path>
                      </a:pathLst>
                    </a:custGeom>
                    <a:noFill/>
                    <a:ln w="28575">
                      <a:solidFill>
                        <a:srgbClr val="FF9900"/>
                      </a:solidFill>
                      <a:round/>
                      <a:headEnd/>
                      <a:tailEnd/>
                    </a:ln>
                  </p:spPr>
                  <p:txBody>
                    <a:bodyPr/>
                    <a:lstStyle/>
                    <a:p>
                      <a:endParaRPr lang="en-ZA"/>
                    </a:p>
                  </p:txBody>
                </p:sp>
                <p:sp>
                  <p:nvSpPr>
                    <p:cNvPr id="666702" name="Freeform 78"/>
                    <p:cNvSpPr>
                      <a:spLocks/>
                    </p:cNvSpPr>
                    <p:nvPr/>
                  </p:nvSpPr>
                  <p:spPr bwMode="auto">
                    <a:xfrm>
                      <a:off x="3779" y="1114"/>
                      <a:ext cx="95" cy="1"/>
                    </a:xfrm>
                    <a:custGeom>
                      <a:avLst/>
                      <a:gdLst/>
                      <a:ahLst/>
                      <a:cxnLst>
                        <a:cxn ang="0">
                          <a:pos x="91" y="0"/>
                        </a:cxn>
                        <a:cxn ang="0">
                          <a:pos x="0" y="0"/>
                        </a:cxn>
                      </a:cxnLst>
                      <a:rect l="0" t="0" r="r" b="b"/>
                      <a:pathLst>
                        <a:path w="91" h="1">
                          <a:moveTo>
                            <a:pt x="91" y="0"/>
                          </a:moveTo>
                          <a:cubicBezTo>
                            <a:pt x="53" y="0"/>
                            <a:pt x="15" y="0"/>
                            <a:pt x="0" y="0"/>
                          </a:cubicBezTo>
                        </a:path>
                      </a:pathLst>
                    </a:custGeom>
                    <a:noFill/>
                    <a:ln w="28575">
                      <a:solidFill>
                        <a:srgbClr val="FF9900"/>
                      </a:solidFill>
                      <a:round/>
                      <a:headEnd/>
                      <a:tailEnd/>
                    </a:ln>
                  </p:spPr>
                  <p:txBody>
                    <a:bodyPr/>
                    <a:lstStyle/>
                    <a:p>
                      <a:endParaRPr lang="en-ZA"/>
                    </a:p>
                  </p:txBody>
                </p:sp>
              </p:grpSp>
              <p:sp>
                <p:nvSpPr>
                  <p:cNvPr id="666703" name="Freeform 79"/>
                  <p:cNvSpPr>
                    <a:spLocks/>
                  </p:cNvSpPr>
                  <p:nvPr/>
                </p:nvSpPr>
                <p:spPr bwMode="auto">
                  <a:xfrm>
                    <a:off x="2691" y="1161"/>
                    <a:ext cx="94" cy="49"/>
                  </a:xfrm>
                  <a:custGeom>
                    <a:avLst/>
                    <a:gdLst/>
                    <a:ahLst/>
                    <a:cxnLst>
                      <a:cxn ang="0">
                        <a:pos x="0" y="0"/>
                      </a:cxn>
                      <a:cxn ang="0">
                        <a:pos x="45" y="0"/>
                      </a:cxn>
                    </a:cxnLst>
                    <a:rect l="0" t="0" r="r" b="b"/>
                    <a:pathLst>
                      <a:path w="45" h="1">
                        <a:moveTo>
                          <a:pt x="0" y="0"/>
                        </a:moveTo>
                        <a:cubicBezTo>
                          <a:pt x="19" y="0"/>
                          <a:pt x="38" y="0"/>
                          <a:pt x="45" y="0"/>
                        </a:cubicBezTo>
                      </a:path>
                    </a:pathLst>
                  </a:custGeom>
                  <a:noFill/>
                  <a:ln w="28575">
                    <a:solidFill>
                      <a:srgbClr val="FF9900"/>
                    </a:solidFill>
                    <a:round/>
                    <a:headEnd/>
                    <a:tailEnd/>
                  </a:ln>
                </p:spPr>
                <p:txBody>
                  <a:bodyPr/>
                  <a:lstStyle/>
                  <a:p>
                    <a:endParaRPr lang="en-ZA"/>
                  </a:p>
                </p:txBody>
              </p:sp>
            </p:grpSp>
          </p:grpSp>
          <p:sp>
            <p:nvSpPr>
              <p:cNvPr id="666704" name="Freeform 80"/>
              <p:cNvSpPr>
                <a:spLocks/>
              </p:cNvSpPr>
              <p:nvPr/>
            </p:nvSpPr>
            <p:spPr bwMode="auto">
              <a:xfrm>
                <a:off x="2406" y="498"/>
                <a:ext cx="95" cy="95"/>
              </a:xfrm>
              <a:custGeom>
                <a:avLst/>
                <a:gdLst/>
                <a:ahLst/>
                <a:cxnLst>
                  <a:cxn ang="0">
                    <a:pos x="0" y="91"/>
                  </a:cxn>
                  <a:cxn ang="0">
                    <a:pos x="91" y="0"/>
                  </a:cxn>
                </a:cxnLst>
                <a:rect l="0" t="0" r="r" b="b"/>
                <a:pathLst>
                  <a:path w="91" h="91">
                    <a:moveTo>
                      <a:pt x="0" y="91"/>
                    </a:moveTo>
                    <a:cubicBezTo>
                      <a:pt x="41" y="53"/>
                      <a:pt x="83" y="15"/>
                      <a:pt x="91" y="0"/>
                    </a:cubicBezTo>
                  </a:path>
                </a:pathLst>
              </a:custGeom>
              <a:noFill/>
              <a:ln w="28575">
                <a:solidFill>
                  <a:srgbClr val="FF9900"/>
                </a:solidFill>
                <a:round/>
                <a:headEnd/>
                <a:tailEnd/>
              </a:ln>
            </p:spPr>
            <p:txBody>
              <a:bodyPr/>
              <a:lstStyle/>
              <a:p>
                <a:endParaRPr lang="en-ZA"/>
              </a:p>
            </p:txBody>
          </p:sp>
          <p:sp>
            <p:nvSpPr>
              <p:cNvPr id="666705" name="Freeform 81"/>
              <p:cNvSpPr>
                <a:spLocks/>
              </p:cNvSpPr>
              <p:nvPr/>
            </p:nvSpPr>
            <p:spPr bwMode="auto">
              <a:xfrm>
                <a:off x="2217" y="356"/>
                <a:ext cx="95" cy="237"/>
              </a:xfrm>
              <a:custGeom>
                <a:avLst/>
                <a:gdLst/>
                <a:ahLst/>
                <a:cxnLst>
                  <a:cxn ang="0">
                    <a:pos x="91" y="227"/>
                  </a:cxn>
                  <a:cxn ang="0">
                    <a:pos x="45" y="136"/>
                  </a:cxn>
                  <a:cxn ang="0">
                    <a:pos x="0" y="46"/>
                  </a:cxn>
                  <a:cxn ang="0">
                    <a:pos x="45" y="0"/>
                  </a:cxn>
                </a:cxnLst>
                <a:rect l="0" t="0" r="r" b="b"/>
                <a:pathLst>
                  <a:path w="91" h="227">
                    <a:moveTo>
                      <a:pt x="91" y="227"/>
                    </a:moveTo>
                    <a:cubicBezTo>
                      <a:pt x="75" y="196"/>
                      <a:pt x="60" y="166"/>
                      <a:pt x="45" y="136"/>
                    </a:cubicBezTo>
                    <a:cubicBezTo>
                      <a:pt x="30" y="106"/>
                      <a:pt x="0" y="69"/>
                      <a:pt x="0" y="46"/>
                    </a:cubicBezTo>
                    <a:cubicBezTo>
                      <a:pt x="0" y="23"/>
                      <a:pt x="38" y="0"/>
                      <a:pt x="45" y="0"/>
                    </a:cubicBezTo>
                  </a:path>
                </a:pathLst>
              </a:custGeom>
              <a:noFill/>
              <a:ln w="28575">
                <a:solidFill>
                  <a:srgbClr val="FF9900"/>
                </a:solidFill>
                <a:round/>
                <a:headEnd/>
                <a:tailEnd/>
              </a:ln>
            </p:spPr>
            <p:txBody>
              <a:bodyPr/>
              <a:lstStyle/>
              <a:p>
                <a:endParaRPr lang="en-ZA"/>
              </a:p>
            </p:txBody>
          </p:sp>
          <p:sp>
            <p:nvSpPr>
              <p:cNvPr id="666706" name="Freeform 82"/>
              <p:cNvSpPr>
                <a:spLocks/>
              </p:cNvSpPr>
              <p:nvPr/>
            </p:nvSpPr>
            <p:spPr bwMode="auto">
              <a:xfrm>
                <a:off x="2075" y="498"/>
                <a:ext cx="2" cy="48"/>
              </a:xfrm>
              <a:custGeom>
                <a:avLst/>
                <a:gdLst/>
                <a:ahLst/>
                <a:cxnLst>
                  <a:cxn ang="0">
                    <a:pos x="0" y="46"/>
                  </a:cxn>
                  <a:cxn ang="0">
                    <a:pos x="0" y="0"/>
                  </a:cxn>
                </a:cxnLst>
                <a:rect l="0" t="0" r="r" b="b"/>
                <a:pathLst>
                  <a:path w="1" h="46">
                    <a:moveTo>
                      <a:pt x="0" y="46"/>
                    </a:moveTo>
                    <a:cubicBezTo>
                      <a:pt x="0" y="27"/>
                      <a:pt x="0" y="8"/>
                      <a:pt x="0" y="0"/>
                    </a:cubicBezTo>
                  </a:path>
                </a:pathLst>
              </a:custGeom>
              <a:noFill/>
              <a:ln w="28575">
                <a:solidFill>
                  <a:srgbClr val="FF9900"/>
                </a:solidFill>
                <a:round/>
                <a:headEnd/>
                <a:tailEnd/>
              </a:ln>
            </p:spPr>
            <p:txBody>
              <a:bodyPr/>
              <a:lstStyle/>
              <a:p>
                <a:endParaRPr lang="en-ZA"/>
              </a:p>
            </p:txBody>
          </p:sp>
          <p:sp>
            <p:nvSpPr>
              <p:cNvPr id="666707" name="Freeform 83"/>
              <p:cNvSpPr>
                <a:spLocks/>
              </p:cNvSpPr>
              <p:nvPr/>
            </p:nvSpPr>
            <p:spPr bwMode="auto">
              <a:xfrm flipH="1">
                <a:off x="1698" y="451"/>
                <a:ext cx="46" cy="47"/>
              </a:xfrm>
              <a:custGeom>
                <a:avLst/>
                <a:gdLst/>
                <a:ahLst/>
                <a:cxnLst>
                  <a:cxn ang="0">
                    <a:pos x="0" y="90"/>
                  </a:cxn>
                  <a:cxn ang="0">
                    <a:pos x="0" y="0"/>
                  </a:cxn>
                </a:cxnLst>
                <a:rect l="0" t="0" r="r" b="b"/>
                <a:pathLst>
                  <a:path w="1" h="90">
                    <a:moveTo>
                      <a:pt x="0" y="90"/>
                    </a:moveTo>
                    <a:cubicBezTo>
                      <a:pt x="0" y="52"/>
                      <a:pt x="0" y="15"/>
                      <a:pt x="0" y="0"/>
                    </a:cubicBezTo>
                  </a:path>
                </a:pathLst>
              </a:custGeom>
              <a:noFill/>
              <a:ln w="28575">
                <a:solidFill>
                  <a:srgbClr val="FF9900"/>
                </a:solidFill>
                <a:round/>
                <a:headEnd/>
                <a:tailEnd/>
              </a:ln>
            </p:spPr>
            <p:txBody>
              <a:bodyPr/>
              <a:lstStyle/>
              <a:p>
                <a:endParaRPr lang="en-ZA"/>
              </a:p>
            </p:txBody>
          </p:sp>
          <p:sp>
            <p:nvSpPr>
              <p:cNvPr id="666708" name="Freeform 84"/>
              <p:cNvSpPr>
                <a:spLocks/>
              </p:cNvSpPr>
              <p:nvPr/>
            </p:nvSpPr>
            <p:spPr bwMode="auto">
              <a:xfrm>
                <a:off x="1081" y="451"/>
                <a:ext cx="1" cy="47"/>
              </a:xfrm>
              <a:custGeom>
                <a:avLst/>
                <a:gdLst/>
                <a:ahLst/>
                <a:cxnLst>
                  <a:cxn ang="0">
                    <a:pos x="0" y="45"/>
                  </a:cxn>
                  <a:cxn ang="0">
                    <a:pos x="0" y="0"/>
                  </a:cxn>
                </a:cxnLst>
                <a:rect l="0" t="0" r="r" b="b"/>
                <a:pathLst>
                  <a:path w="1" h="45">
                    <a:moveTo>
                      <a:pt x="0" y="45"/>
                    </a:moveTo>
                    <a:cubicBezTo>
                      <a:pt x="0" y="26"/>
                      <a:pt x="0" y="7"/>
                      <a:pt x="0" y="0"/>
                    </a:cubicBezTo>
                  </a:path>
                </a:pathLst>
              </a:custGeom>
              <a:noFill/>
              <a:ln w="28575">
                <a:solidFill>
                  <a:srgbClr val="FF9900"/>
                </a:solidFill>
                <a:round/>
                <a:headEnd/>
                <a:tailEnd/>
              </a:ln>
            </p:spPr>
            <p:txBody>
              <a:bodyPr/>
              <a:lstStyle/>
              <a:p>
                <a:endParaRPr lang="en-ZA"/>
              </a:p>
            </p:txBody>
          </p:sp>
        </p:grpSp>
        <p:sp>
          <p:nvSpPr>
            <p:cNvPr id="666709" name="Text Box 85"/>
            <p:cNvSpPr txBox="1">
              <a:spLocks noChangeArrowheads="1"/>
            </p:cNvSpPr>
            <p:nvPr/>
          </p:nvSpPr>
          <p:spPr bwMode="auto">
            <a:xfrm>
              <a:off x="3515" y="1570"/>
              <a:ext cx="947" cy="221"/>
            </a:xfrm>
            <a:prstGeom prst="rect">
              <a:avLst/>
            </a:prstGeom>
            <a:noFill/>
            <a:ln w="9525">
              <a:noFill/>
              <a:miter lim="800000"/>
              <a:headEnd/>
              <a:tailEnd/>
            </a:ln>
          </p:spPr>
          <p:txBody>
            <a:bodyPr lIns="54864" tIns="27432" rIns="54864" bIns="27432"/>
            <a:lstStyle/>
            <a:p>
              <a:pPr algn="l"/>
              <a:r>
                <a:rPr lang="en-GB" sz="1400" b="1">
                  <a:solidFill>
                    <a:srgbClr val="000000"/>
                  </a:solidFill>
                  <a:cs typeface="Times New Roman" pitchFamily="18" charset="0"/>
                </a:rPr>
                <a:t>SEA ME WE 3</a:t>
              </a:r>
              <a:endParaRPr lang="en-GB" sz="1400" b="1"/>
            </a:p>
          </p:txBody>
        </p:sp>
      </p:grpSp>
      <p:sp>
        <p:nvSpPr>
          <p:cNvPr id="666710" name="Rectangle 86"/>
          <p:cNvSpPr>
            <a:spLocks noChangeArrowheads="1"/>
          </p:cNvSpPr>
          <p:nvPr/>
        </p:nvSpPr>
        <p:spPr bwMode="auto">
          <a:xfrm>
            <a:off x="0" y="5097463"/>
            <a:ext cx="184150" cy="366712"/>
          </a:xfrm>
          <a:prstGeom prst="rect">
            <a:avLst/>
          </a:prstGeom>
          <a:noFill/>
          <a:ln w="9525">
            <a:noFill/>
            <a:miter lim="800000"/>
            <a:headEnd/>
            <a:tailEnd/>
          </a:ln>
          <a:effectLst/>
        </p:spPr>
        <p:txBody>
          <a:bodyPr wrap="none" anchor="ctr">
            <a:spAutoFit/>
          </a:bodyPr>
          <a:lstStyle/>
          <a:p>
            <a:pPr algn="l"/>
            <a:endParaRPr lang="en-US" sz="1800"/>
          </a:p>
        </p:txBody>
      </p:sp>
      <p:grpSp>
        <p:nvGrpSpPr>
          <p:cNvPr id="7" name="Group 87"/>
          <p:cNvGrpSpPr>
            <a:grpSpLocks/>
          </p:cNvGrpSpPr>
          <p:nvPr/>
        </p:nvGrpSpPr>
        <p:grpSpPr bwMode="auto">
          <a:xfrm>
            <a:off x="2795588" y="2852738"/>
            <a:ext cx="5991225" cy="3935412"/>
            <a:chOff x="1761" y="1797"/>
            <a:chExt cx="3774" cy="2479"/>
          </a:xfrm>
        </p:grpSpPr>
        <p:grpSp>
          <p:nvGrpSpPr>
            <p:cNvPr id="8" name="Group 88"/>
            <p:cNvGrpSpPr>
              <a:grpSpLocks/>
            </p:cNvGrpSpPr>
            <p:nvPr/>
          </p:nvGrpSpPr>
          <p:grpSpPr bwMode="auto">
            <a:xfrm>
              <a:off x="1761" y="1797"/>
              <a:ext cx="3774" cy="2479"/>
              <a:chOff x="1761" y="1797"/>
              <a:chExt cx="3774" cy="2479"/>
            </a:xfrm>
          </p:grpSpPr>
          <p:sp>
            <p:nvSpPr>
              <p:cNvPr id="666713" name="Line 89"/>
              <p:cNvSpPr>
                <a:spLocks noChangeShapeType="1"/>
              </p:cNvSpPr>
              <p:nvPr/>
            </p:nvSpPr>
            <p:spPr bwMode="auto">
              <a:xfrm>
                <a:off x="3681" y="3400"/>
                <a:ext cx="50" cy="50"/>
              </a:xfrm>
              <a:prstGeom prst="line">
                <a:avLst/>
              </a:prstGeom>
              <a:noFill/>
              <a:ln w="28575">
                <a:solidFill>
                  <a:srgbClr val="FFFF00"/>
                </a:solidFill>
                <a:round/>
                <a:headEnd/>
                <a:tailEnd/>
              </a:ln>
            </p:spPr>
            <p:txBody>
              <a:bodyPr/>
              <a:lstStyle/>
              <a:p>
                <a:endParaRPr lang="en-ZA"/>
              </a:p>
            </p:txBody>
          </p:sp>
          <p:grpSp>
            <p:nvGrpSpPr>
              <p:cNvPr id="9" name="Group 90"/>
              <p:cNvGrpSpPr>
                <a:grpSpLocks/>
              </p:cNvGrpSpPr>
              <p:nvPr/>
            </p:nvGrpSpPr>
            <p:grpSpPr bwMode="auto">
              <a:xfrm>
                <a:off x="1761" y="1797"/>
                <a:ext cx="3774" cy="2479"/>
                <a:chOff x="1761" y="1797"/>
                <a:chExt cx="3774" cy="2479"/>
              </a:xfrm>
            </p:grpSpPr>
            <p:sp>
              <p:nvSpPr>
                <p:cNvPr id="666715" name="Line 91"/>
                <p:cNvSpPr>
                  <a:spLocks noChangeShapeType="1"/>
                </p:cNvSpPr>
                <p:nvPr/>
              </p:nvSpPr>
              <p:spPr bwMode="auto">
                <a:xfrm flipH="1" flipV="1">
                  <a:off x="3531" y="3400"/>
                  <a:ext cx="50" cy="50"/>
                </a:xfrm>
                <a:prstGeom prst="line">
                  <a:avLst/>
                </a:prstGeom>
                <a:noFill/>
                <a:ln w="28575">
                  <a:solidFill>
                    <a:srgbClr val="FFFF00"/>
                  </a:solidFill>
                  <a:round/>
                  <a:headEnd/>
                  <a:tailEnd/>
                </a:ln>
              </p:spPr>
              <p:txBody>
                <a:bodyPr/>
                <a:lstStyle/>
                <a:p>
                  <a:endParaRPr lang="en-ZA"/>
                </a:p>
              </p:txBody>
            </p:sp>
            <p:grpSp>
              <p:nvGrpSpPr>
                <p:cNvPr id="10" name="Group 92"/>
                <p:cNvGrpSpPr>
                  <a:grpSpLocks/>
                </p:cNvGrpSpPr>
                <p:nvPr/>
              </p:nvGrpSpPr>
              <p:grpSpPr bwMode="auto">
                <a:xfrm>
                  <a:off x="1761" y="1797"/>
                  <a:ext cx="3774" cy="2479"/>
                  <a:chOff x="1761" y="1797"/>
                  <a:chExt cx="3774" cy="2479"/>
                </a:xfrm>
              </p:grpSpPr>
              <p:sp>
                <p:nvSpPr>
                  <p:cNvPr id="666717" name="Freeform 93"/>
                  <p:cNvSpPr>
                    <a:spLocks/>
                  </p:cNvSpPr>
                  <p:nvPr/>
                </p:nvSpPr>
                <p:spPr bwMode="auto">
                  <a:xfrm>
                    <a:off x="1761" y="1847"/>
                    <a:ext cx="3774" cy="2429"/>
                  </a:xfrm>
                  <a:custGeom>
                    <a:avLst/>
                    <a:gdLst/>
                    <a:ahLst/>
                    <a:cxnLst>
                      <a:cxn ang="0">
                        <a:pos x="64" y="2064"/>
                      </a:cxn>
                      <a:cxn ang="0">
                        <a:pos x="16" y="2112"/>
                      </a:cxn>
                      <a:cxn ang="0">
                        <a:pos x="160" y="2304"/>
                      </a:cxn>
                      <a:cxn ang="0">
                        <a:pos x="400" y="2256"/>
                      </a:cxn>
                      <a:cxn ang="0">
                        <a:pos x="832" y="2016"/>
                      </a:cxn>
                      <a:cxn ang="0">
                        <a:pos x="1360" y="1872"/>
                      </a:cxn>
                      <a:cxn ang="0">
                        <a:pos x="1696" y="1488"/>
                      </a:cxn>
                      <a:cxn ang="0">
                        <a:pos x="1840" y="1536"/>
                      </a:cxn>
                      <a:cxn ang="0">
                        <a:pos x="1888" y="1536"/>
                      </a:cxn>
                      <a:cxn ang="0">
                        <a:pos x="1936" y="1440"/>
                      </a:cxn>
                      <a:cxn ang="0">
                        <a:pos x="2512" y="672"/>
                      </a:cxn>
                      <a:cxn ang="0">
                        <a:pos x="2944" y="336"/>
                      </a:cxn>
                      <a:cxn ang="0">
                        <a:pos x="3280" y="48"/>
                      </a:cxn>
                      <a:cxn ang="0">
                        <a:pos x="3424" y="48"/>
                      </a:cxn>
                      <a:cxn ang="0">
                        <a:pos x="3520" y="96"/>
                      </a:cxn>
                      <a:cxn ang="0">
                        <a:pos x="3568" y="144"/>
                      </a:cxn>
                      <a:cxn ang="0">
                        <a:pos x="3616" y="192"/>
                      </a:cxn>
                    </a:cxnLst>
                    <a:rect l="0" t="0" r="r" b="b"/>
                    <a:pathLst>
                      <a:path w="3616" h="2328">
                        <a:moveTo>
                          <a:pt x="64" y="2064"/>
                        </a:moveTo>
                        <a:cubicBezTo>
                          <a:pt x="32" y="2068"/>
                          <a:pt x="0" y="2072"/>
                          <a:pt x="16" y="2112"/>
                        </a:cubicBezTo>
                        <a:cubicBezTo>
                          <a:pt x="32" y="2152"/>
                          <a:pt x="96" y="2280"/>
                          <a:pt x="160" y="2304"/>
                        </a:cubicBezTo>
                        <a:cubicBezTo>
                          <a:pt x="224" y="2328"/>
                          <a:pt x="288" y="2304"/>
                          <a:pt x="400" y="2256"/>
                        </a:cubicBezTo>
                        <a:cubicBezTo>
                          <a:pt x="512" y="2208"/>
                          <a:pt x="672" y="2080"/>
                          <a:pt x="832" y="2016"/>
                        </a:cubicBezTo>
                        <a:cubicBezTo>
                          <a:pt x="992" y="1952"/>
                          <a:pt x="1216" y="1960"/>
                          <a:pt x="1360" y="1872"/>
                        </a:cubicBezTo>
                        <a:cubicBezTo>
                          <a:pt x="1504" y="1784"/>
                          <a:pt x="1616" y="1544"/>
                          <a:pt x="1696" y="1488"/>
                        </a:cubicBezTo>
                        <a:cubicBezTo>
                          <a:pt x="1776" y="1432"/>
                          <a:pt x="1808" y="1528"/>
                          <a:pt x="1840" y="1536"/>
                        </a:cubicBezTo>
                        <a:cubicBezTo>
                          <a:pt x="1872" y="1544"/>
                          <a:pt x="1872" y="1552"/>
                          <a:pt x="1888" y="1536"/>
                        </a:cubicBezTo>
                        <a:cubicBezTo>
                          <a:pt x="1904" y="1520"/>
                          <a:pt x="1832" y="1584"/>
                          <a:pt x="1936" y="1440"/>
                        </a:cubicBezTo>
                        <a:cubicBezTo>
                          <a:pt x="2040" y="1296"/>
                          <a:pt x="2344" y="856"/>
                          <a:pt x="2512" y="672"/>
                        </a:cubicBezTo>
                        <a:cubicBezTo>
                          <a:pt x="2680" y="488"/>
                          <a:pt x="2816" y="440"/>
                          <a:pt x="2944" y="336"/>
                        </a:cubicBezTo>
                        <a:cubicBezTo>
                          <a:pt x="3072" y="232"/>
                          <a:pt x="3200" y="96"/>
                          <a:pt x="3280" y="48"/>
                        </a:cubicBezTo>
                        <a:cubicBezTo>
                          <a:pt x="3360" y="0"/>
                          <a:pt x="3384" y="40"/>
                          <a:pt x="3424" y="48"/>
                        </a:cubicBezTo>
                        <a:cubicBezTo>
                          <a:pt x="3464" y="56"/>
                          <a:pt x="3496" y="80"/>
                          <a:pt x="3520" y="96"/>
                        </a:cubicBezTo>
                        <a:cubicBezTo>
                          <a:pt x="3544" y="112"/>
                          <a:pt x="3552" y="128"/>
                          <a:pt x="3568" y="144"/>
                        </a:cubicBezTo>
                        <a:cubicBezTo>
                          <a:pt x="3584" y="160"/>
                          <a:pt x="3608" y="184"/>
                          <a:pt x="3616" y="192"/>
                        </a:cubicBezTo>
                      </a:path>
                    </a:pathLst>
                  </a:custGeom>
                  <a:noFill/>
                  <a:ln w="28575">
                    <a:solidFill>
                      <a:srgbClr val="FFFF00"/>
                    </a:solidFill>
                    <a:round/>
                    <a:headEnd/>
                    <a:tailEnd/>
                  </a:ln>
                </p:spPr>
                <p:txBody>
                  <a:bodyPr/>
                  <a:lstStyle/>
                  <a:p>
                    <a:endParaRPr lang="en-ZA"/>
                  </a:p>
                </p:txBody>
              </p:sp>
              <p:grpSp>
                <p:nvGrpSpPr>
                  <p:cNvPr id="11" name="Group 94"/>
                  <p:cNvGrpSpPr>
                    <a:grpSpLocks/>
                  </p:cNvGrpSpPr>
                  <p:nvPr/>
                </p:nvGrpSpPr>
                <p:grpSpPr bwMode="auto">
                  <a:xfrm>
                    <a:off x="2379" y="1797"/>
                    <a:ext cx="2304" cy="2154"/>
                    <a:chOff x="2379" y="1797"/>
                    <a:chExt cx="2304" cy="2154"/>
                  </a:xfrm>
                </p:grpSpPr>
                <p:sp>
                  <p:nvSpPr>
                    <p:cNvPr id="666719" name="Freeform 95"/>
                    <p:cNvSpPr>
                      <a:spLocks/>
                    </p:cNvSpPr>
                    <p:nvPr/>
                  </p:nvSpPr>
                  <p:spPr bwMode="auto">
                    <a:xfrm>
                      <a:off x="2379" y="3850"/>
                      <a:ext cx="251" cy="101"/>
                    </a:xfrm>
                    <a:custGeom>
                      <a:avLst/>
                      <a:gdLst/>
                      <a:ahLst/>
                      <a:cxnLst>
                        <a:cxn ang="0">
                          <a:pos x="0" y="0"/>
                        </a:cxn>
                        <a:cxn ang="0">
                          <a:pos x="240" y="96"/>
                        </a:cxn>
                      </a:cxnLst>
                      <a:rect l="0" t="0" r="r" b="b"/>
                      <a:pathLst>
                        <a:path w="240" h="96">
                          <a:moveTo>
                            <a:pt x="0" y="0"/>
                          </a:moveTo>
                          <a:cubicBezTo>
                            <a:pt x="100" y="40"/>
                            <a:pt x="200" y="80"/>
                            <a:pt x="240" y="96"/>
                          </a:cubicBezTo>
                        </a:path>
                      </a:pathLst>
                    </a:custGeom>
                    <a:noFill/>
                    <a:ln w="28575">
                      <a:solidFill>
                        <a:srgbClr val="FFFF00"/>
                      </a:solidFill>
                      <a:round/>
                      <a:headEnd/>
                      <a:tailEnd/>
                    </a:ln>
                  </p:spPr>
                  <p:txBody>
                    <a:bodyPr/>
                    <a:lstStyle/>
                    <a:p>
                      <a:endParaRPr lang="en-ZA"/>
                    </a:p>
                  </p:txBody>
                </p:sp>
                <p:sp>
                  <p:nvSpPr>
                    <p:cNvPr id="666720" name="Freeform 96"/>
                    <p:cNvSpPr>
                      <a:spLocks/>
                    </p:cNvSpPr>
                    <p:nvPr/>
                  </p:nvSpPr>
                  <p:spPr bwMode="auto">
                    <a:xfrm>
                      <a:off x="4566" y="1797"/>
                      <a:ext cx="117" cy="501"/>
                    </a:xfrm>
                    <a:custGeom>
                      <a:avLst/>
                      <a:gdLst/>
                      <a:ahLst/>
                      <a:cxnLst>
                        <a:cxn ang="0">
                          <a:pos x="64" y="0"/>
                        </a:cxn>
                        <a:cxn ang="0">
                          <a:pos x="16" y="48"/>
                        </a:cxn>
                        <a:cxn ang="0">
                          <a:pos x="16" y="144"/>
                        </a:cxn>
                        <a:cxn ang="0">
                          <a:pos x="112" y="480"/>
                        </a:cxn>
                      </a:cxnLst>
                      <a:rect l="0" t="0" r="r" b="b"/>
                      <a:pathLst>
                        <a:path w="112" h="480">
                          <a:moveTo>
                            <a:pt x="64" y="0"/>
                          </a:moveTo>
                          <a:cubicBezTo>
                            <a:pt x="44" y="12"/>
                            <a:pt x="24" y="24"/>
                            <a:pt x="16" y="48"/>
                          </a:cubicBezTo>
                          <a:cubicBezTo>
                            <a:pt x="8" y="72"/>
                            <a:pt x="0" y="72"/>
                            <a:pt x="16" y="144"/>
                          </a:cubicBezTo>
                          <a:cubicBezTo>
                            <a:pt x="32" y="216"/>
                            <a:pt x="96" y="432"/>
                            <a:pt x="112" y="480"/>
                          </a:cubicBezTo>
                        </a:path>
                      </a:pathLst>
                    </a:custGeom>
                    <a:noFill/>
                    <a:ln w="28575">
                      <a:solidFill>
                        <a:srgbClr val="FFFF00"/>
                      </a:solidFill>
                      <a:round/>
                      <a:headEnd/>
                      <a:tailEnd/>
                    </a:ln>
                  </p:spPr>
                  <p:txBody>
                    <a:bodyPr/>
                    <a:lstStyle/>
                    <a:p>
                      <a:endParaRPr lang="en-ZA"/>
                    </a:p>
                  </p:txBody>
                </p:sp>
                <p:sp>
                  <p:nvSpPr>
                    <p:cNvPr id="666721" name="Freeform 97"/>
                    <p:cNvSpPr>
                      <a:spLocks/>
                    </p:cNvSpPr>
                    <p:nvPr/>
                  </p:nvSpPr>
                  <p:spPr bwMode="auto">
                    <a:xfrm>
                      <a:off x="3581" y="3400"/>
                      <a:ext cx="100" cy="50"/>
                    </a:xfrm>
                    <a:custGeom>
                      <a:avLst/>
                      <a:gdLst/>
                      <a:ahLst/>
                      <a:cxnLst>
                        <a:cxn ang="0">
                          <a:pos x="0" y="48"/>
                        </a:cxn>
                        <a:cxn ang="0">
                          <a:pos x="96" y="0"/>
                        </a:cxn>
                      </a:cxnLst>
                      <a:rect l="0" t="0" r="r" b="b"/>
                      <a:pathLst>
                        <a:path w="96" h="48">
                          <a:moveTo>
                            <a:pt x="0" y="48"/>
                          </a:moveTo>
                          <a:cubicBezTo>
                            <a:pt x="40" y="28"/>
                            <a:pt x="80" y="8"/>
                            <a:pt x="96" y="0"/>
                          </a:cubicBezTo>
                        </a:path>
                      </a:pathLst>
                    </a:custGeom>
                    <a:noFill/>
                    <a:ln w="28575">
                      <a:solidFill>
                        <a:srgbClr val="FFFF00"/>
                      </a:solidFill>
                      <a:round/>
                      <a:headEnd/>
                      <a:tailEnd/>
                    </a:ln>
                  </p:spPr>
                  <p:txBody>
                    <a:bodyPr/>
                    <a:lstStyle/>
                    <a:p>
                      <a:endParaRPr lang="en-ZA"/>
                    </a:p>
                  </p:txBody>
                </p:sp>
              </p:grpSp>
            </p:grpSp>
          </p:grpSp>
        </p:grpSp>
        <p:sp>
          <p:nvSpPr>
            <p:cNvPr id="666722" name="Text Box 98"/>
            <p:cNvSpPr txBox="1">
              <a:spLocks noChangeArrowheads="1"/>
            </p:cNvSpPr>
            <p:nvPr/>
          </p:nvSpPr>
          <p:spPr bwMode="auto">
            <a:xfrm>
              <a:off x="3094" y="3883"/>
              <a:ext cx="415" cy="192"/>
            </a:xfrm>
            <a:prstGeom prst="rect">
              <a:avLst/>
            </a:prstGeom>
            <a:noFill/>
            <a:ln w="9525">
              <a:noFill/>
              <a:miter lim="800000"/>
              <a:headEnd/>
              <a:tailEnd/>
            </a:ln>
            <a:effectLst/>
          </p:spPr>
          <p:txBody>
            <a:bodyPr wrap="none">
              <a:spAutoFit/>
            </a:bodyPr>
            <a:lstStyle/>
            <a:p>
              <a:pPr algn="l"/>
              <a:r>
                <a:rPr lang="en-GB" sz="1400" b="1"/>
                <a:t>SAFE</a:t>
              </a:r>
              <a:endParaRPr lang="en-US" sz="1400" b="1"/>
            </a:p>
          </p:txBody>
        </p:sp>
      </p:grpSp>
      <p:grpSp>
        <p:nvGrpSpPr>
          <p:cNvPr id="12" name="Group 99"/>
          <p:cNvGrpSpPr>
            <a:grpSpLocks/>
          </p:cNvGrpSpPr>
          <p:nvPr/>
        </p:nvGrpSpPr>
        <p:grpSpPr bwMode="auto">
          <a:xfrm>
            <a:off x="265113" y="625475"/>
            <a:ext cx="2636837" cy="5751513"/>
            <a:chOff x="167" y="394"/>
            <a:chExt cx="1661" cy="3623"/>
          </a:xfrm>
        </p:grpSpPr>
        <p:grpSp>
          <p:nvGrpSpPr>
            <p:cNvPr id="13" name="Group 100"/>
            <p:cNvGrpSpPr>
              <a:grpSpLocks/>
            </p:cNvGrpSpPr>
            <p:nvPr/>
          </p:nvGrpSpPr>
          <p:grpSpPr bwMode="auto">
            <a:xfrm>
              <a:off x="167" y="394"/>
              <a:ext cx="1661" cy="3623"/>
              <a:chOff x="167" y="394"/>
              <a:chExt cx="1661" cy="3623"/>
            </a:xfrm>
          </p:grpSpPr>
          <p:sp>
            <p:nvSpPr>
              <p:cNvPr id="666725" name="Freeform 101"/>
              <p:cNvSpPr>
                <a:spLocks/>
              </p:cNvSpPr>
              <p:nvPr/>
            </p:nvSpPr>
            <p:spPr bwMode="auto">
              <a:xfrm>
                <a:off x="167" y="895"/>
                <a:ext cx="1661" cy="3122"/>
              </a:xfrm>
              <a:custGeom>
                <a:avLst/>
                <a:gdLst/>
                <a:ahLst/>
                <a:cxnLst>
                  <a:cxn ang="0">
                    <a:pos x="1592" y="2976"/>
                  </a:cxn>
                  <a:cxn ang="0">
                    <a:pos x="1544" y="2976"/>
                  </a:cxn>
                  <a:cxn ang="0">
                    <a:pos x="1496" y="2976"/>
                  </a:cxn>
                  <a:cxn ang="0">
                    <a:pos x="1400" y="2880"/>
                  </a:cxn>
                  <a:cxn ang="0">
                    <a:pos x="1160" y="2496"/>
                  </a:cxn>
                  <a:cxn ang="0">
                    <a:pos x="1064" y="2208"/>
                  </a:cxn>
                  <a:cxn ang="0">
                    <a:pos x="1064" y="1872"/>
                  </a:cxn>
                  <a:cxn ang="0">
                    <a:pos x="920" y="1536"/>
                  </a:cxn>
                  <a:cxn ang="0">
                    <a:pos x="920" y="1344"/>
                  </a:cxn>
                  <a:cxn ang="0">
                    <a:pos x="920" y="1248"/>
                  </a:cxn>
                  <a:cxn ang="0">
                    <a:pos x="920" y="1200"/>
                  </a:cxn>
                  <a:cxn ang="0">
                    <a:pos x="824" y="1200"/>
                  </a:cxn>
                  <a:cxn ang="0">
                    <a:pos x="728" y="1152"/>
                  </a:cxn>
                  <a:cxn ang="0">
                    <a:pos x="584" y="1200"/>
                  </a:cxn>
                  <a:cxn ang="0">
                    <a:pos x="440" y="1200"/>
                  </a:cxn>
                  <a:cxn ang="0">
                    <a:pos x="296" y="1200"/>
                  </a:cxn>
                  <a:cxn ang="0">
                    <a:pos x="200" y="1152"/>
                  </a:cxn>
                  <a:cxn ang="0">
                    <a:pos x="104" y="960"/>
                  </a:cxn>
                  <a:cxn ang="0">
                    <a:pos x="8" y="720"/>
                  </a:cxn>
                  <a:cxn ang="0">
                    <a:pos x="56" y="480"/>
                  </a:cxn>
                  <a:cxn ang="0">
                    <a:pos x="152" y="144"/>
                  </a:cxn>
                  <a:cxn ang="0">
                    <a:pos x="248" y="0"/>
                  </a:cxn>
                </a:cxnLst>
                <a:rect l="0" t="0" r="r" b="b"/>
                <a:pathLst>
                  <a:path w="1592" h="2992">
                    <a:moveTo>
                      <a:pt x="1592" y="2976"/>
                    </a:moveTo>
                    <a:cubicBezTo>
                      <a:pt x="1576" y="2976"/>
                      <a:pt x="1560" y="2976"/>
                      <a:pt x="1544" y="2976"/>
                    </a:cubicBezTo>
                    <a:cubicBezTo>
                      <a:pt x="1528" y="2976"/>
                      <a:pt x="1520" y="2992"/>
                      <a:pt x="1496" y="2976"/>
                    </a:cubicBezTo>
                    <a:cubicBezTo>
                      <a:pt x="1472" y="2960"/>
                      <a:pt x="1456" y="2960"/>
                      <a:pt x="1400" y="2880"/>
                    </a:cubicBezTo>
                    <a:cubicBezTo>
                      <a:pt x="1344" y="2800"/>
                      <a:pt x="1216" y="2608"/>
                      <a:pt x="1160" y="2496"/>
                    </a:cubicBezTo>
                    <a:cubicBezTo>
                      <a:pt x="1104" y="2384"/>
                      <a:pt x="1080" y="2312"/>
                      <a:pt x="1064" y="2208"/>
                    </a:cubicBezTo>
                    <a:cubicBezTo>
                      <a:pt x="1048" y="2104"/>
                      <a:pt x="1088" y="1984"/>
                      <a:pt x="1064" y="1872"/>
                    </a:cubicBezTo>
                    <a:cubicBezTo>
                      <a:pt x="1040" y="1760"/>
                      <a:pt x="944" y="1624"/>
                      <a:pt x="920" y="1536"/>
                    </a:cubicBezTo>
                    <a:cubicBezTo>
                      <a:pt x="896" y="1448"/>
                      <a:pt x="920" y="1392"/>
                      <a:pt x="920" y="1344"/>
                    </a:cubicBezTo>
                    <a:cubicBezTo>
                      <a:pt x="920" y="1296"/>
                      <a:pt x="920" y="1272"/>
                      <a:pt x="920" y="1248"/>
                    </a:cubicBezTo>
                    <a:cubicBezTo>
                      <a:pt x="920" y="1224"/>
                      <a:pt x="936" y="1208"/>
                      <a:pt x="920" y="1200"/>
                    </a:cubicBezTo>
                    <a:cubicBezTo>
                      <a:pt x="904" y="1192"/>
                      <a:pt x="856" y="1208"/>
                      <a:pt x="824" y="1200"/>
                    </a:cubicBezTo>
                    <a:cubicBezTo>
                      <a:pt x="792" y="1192"/>
                      <a:pt x="768" y="1152"/>
                      <a:pt x="728" y="1152"/>
                    </a:cubicBezTo>
                    <a:cubicBezTo>
                      <a:pt x="688" y="1152"/>
                      <a:pt x="632" y="1192"/>
                      <a:pt x="584" y="1200"/>
                    </a:cubicBezTo>
                    <a:cubicBezTo>
                      <a:pt x="536" y="1208"/>
                      <a:pt x="488" y="1200"/>
                      <a:pt x="440" y="1200"/>
                    </a:cubicBezTo>
                    <a:cubicBezTo>
                      <a:pt x="392" y="1200"/>
                      <a:pt x="336" y="1208"/>
                      <a:pt x="296" y="1200"/>
                    </a:cubicBezTo>
                    <a:cubicBezTo>
                      <a:pt x="256" y="1192"/>
                      <a:pt x="232" y="1192"/>
                      <a:pt x="200" y="1152"/>
                    </a:cubicBezTo>
                    <a:cubicBezTo>
                      <a:pt x="168" y="1112"/>
                      <a:pt x="136" y="1032"/>
                      <a:pt x="104" y="960"/>
                    </a:cubicBezTo>
                    <a:cubicBezTo>
                      <a:pt x="72" y="888"/>
                      <a:pt x="16" y="800"/>
                      <a:pt x="8" y="720"/>
                    </a:cubicBezTo>
                    <a:cubicBezTo>
                      <a:pt x="0" y="640"/>
                      <a:pt x="32" y="576"/>
                      <a:pt x="56" y="480"/>
                    </a:cubicBezTo>
                    <a:cubicBezTo>
                      <a:pt x="80" y="384"/>
                      <a:pt x="120" y="224"/>
                      <a:pt x="152" y="144"/>
                    </a:cubicBezTo>
                    <a:cubicBezTo>
                      <a:pt x="184" y="64"/>
                      <a:pt x="232" y="24"/>
                      <a:pt x="248" y="0"/>
                    </a:cubicBezTo>
                  </a:path>
                </a:pathLst>
              </a:custGeom>
              <a:noFill/>
              <a:ln w="28575">
                <a:solidFill>
                  <a:srgbClr val="FFFF00"/>
                </a:solidFill>
                <a:round/>
                <a:headEnd/>
                <a:tailEnd/>
              </a:ln>
            </p:spPr>
            <p:txBody>
              <a:bodyPr/>
              <a:lstStyle/>
              <a:p>
                <a:endParaRPr lang="en-ZA"/>
              </a:p>
            </p:txBody>
          </p:sp>
          <p:sp>
            <p:nvSpPr>
              <p:cNvPr id="666726" name="Freeform 102"/>
              <p:cNvSpPr>
                <a:spLocks/>
              </p:cNvSpPr>
              <p:nvPr/>
            </p:nvSpPr>
            <p:spPr bwMode="auto">
              <a:xfrm>
                <a:off x="426" y="394"/>
                <a:ext cx="551" cy="501"/>
              </a:xfrm>
              <a:custGeom>
                <a:avLst/>
                <a:gdLst/>
                <a:ahLst/>
                <a:cxnLst>
                  <a:cxn ang="0">
                    <a:pos x="0" y="480"/>
                  </a:cxn>
                  <a:cxn ang="0">
                    <a:pos x="192" y="288"/>
                  </a:cxn>
                  <a:cxn ang="0">
                    <a:pos x="528" y="0"/>
                  </a:cxn>
                </a:cxnLst>
                <a:rect l="0" t="0" r="r" b="b"/>
                <a:pathLst>
                  <a:path w="528" h="480">
                    <a:moveTo>
                      <a:pt x="0" y="480"/>
                    </a:moveTo>
                    <a:cubicBezTo>
                      <a:pt x="52" y="424"/>
                      <a:pt x="104" y="368"/>
                      <a:pt x="192" y="288"/>
                    </a:cubicBezTo>
                    <a:cubicBezTo>
                      <a:pt x="280" y="208"/>
                      <a:pt x="472" y="40"/>
                      <a:pt x="528" y="0"/>
                    </a:cubicBezTo>
                  </a:path>
                </a:pathLst>
              </a:custGeom>
              <a:noFill/>
              <a:ln w="28575">
                <a:solidFill>
                  <a:srgbClr val="FFFF00"/>
                </a:solidFill>
                <a:round/>
                <a:headEnd/>
                <a:tailEnd/>
              </a:ln>
            </p:spPr>
            <p:txBody>
              <a:bodyPr/>
              <a:lstStyle/>
              <a:p>
                <a:endParaRPr lang="en-ZA"/>
              </a:p>
            </p:txBody>
          </p:sp>
          <p:sp>
            <p:nvSpPr>
              <p:cNvPr id="666727" name="Line 103"/>
              <p:cNvSpPr>
                <a:spLocks noChangeShapeType="1"/>
              </p:cNvSpPr>
              <p:nvPr/>
            </p:nvSpPr>
            <p:spPr bwMode="auto">
              <a:xfrm flipH="1">
                <a:off x="175" y="1646"/>
                <a:ext cx="100" cy="0"/>
              </a:xfrm>
              <a:prstGeom prst="line">
                <a:avLst/>
              </a:prstGeom>
              <a:noFill/>
              <a:ln w="28575">
                <a:solidFill>
                  <a:srgbClr val="FFFF00"/>
                </a:solidFill>
                <a:round/>
                <a:headEnd/>
                <a:tailEnd/>
              </a:ln>
            </p:spPr>
            <p:txBody>
              <a:bodyPr/>
              <a:lstStyle/>
              <a:p>
                <a:endParaRPr lang="en-ZA"/>
              </a:p>
            </p:txBody>
          </p:sp>
          <p:sp>
            <p:nvSpPr>
              <p:cNvPr id="666728" name="Line 104"/>
              <p:cNvSpPr>
                <a:spLocks noChangeShapeType="1"/>
              </p:cNvSpPr>
              <p:nvPr/>
            </p:nvSpPr>
            <p:spPr bwMode="auto">
              <a:xfrm flipH="1" flipV="1">
                <a:off x="476" y="845"/>
                <a:ext cx="50" cy="50"/>
              </a:xfrm>
              <a:prstGeom prst="line">
                <a:avLst/>
              </a:prstGeom>
              <a:noFill/>
              <a:ln w="28575">
                <a:solidFill>
                  <a:srgbClr val="FFFF00"/>
                </a:solidFill>
                <a:round/>
                <a:headEnd/>
                <a:tailEnd/>
              </a:ln>
            </p:spPr>
            <p:txBody>
              <a:bodyPr/>
              <a:lstStyle/>
              <a:p>
                <a:endParaRPr lang="en-ZA"/>
              </a:p>
            </p:txBody>
          </p:sp>
          <p:sp>
            <p:nvSpPr>
              <p:cNvPr id="666729" name="Line 105"/>
              <p:cNvSpPr>
                <a:spLocks noChangeShapeType="1"/>
              </p:cNvSpPr>
              <p:nvPr/>
            </p:nvSpPr>
            <p:spPr bwMode="auto">
              <a:xfrm>
                <a:off x="651" y="2028"/>
                <a:ext cx="6" cy="119"/>
              </a:xfrm>
              <a:prstGeom prst="line">
                <a:avLst/>
              </a:prstGeom>
              <a:noFill/>
              <a:ln w="28575">
                <a:solidFill>
                  <a:srgbClr val="FFFF00"/>
                </a:solidFill>
                <a:round/>
                <a:headEnd/>
                <a:tailEnd/>
              </a:ln>
            </p:spPr>
            <p:txBody>
              <a:bodyPr/>
              <a:lstStyle/>
              <a:p>
                <a:endParaRPr lang="en-ZA"/>
              </a:p>
            </p:txBody>
          </p:sp>
          <p:sp>
            <p:nvSpPr>
              <p:cNvPr id="666730" name="Line 106"/>
              <p:cNvSpPr>
                <a:spLocks noChangeShapeType="1"/>
              </p:cNvSpPr>
              <p:nvPr/>
            </p:nvSpPr>
            <p:spPr bwMode="auto">
              <a:xfrm>
                <a:off x="801" y="2035"/>
                <a:ext cx="19" cy="106"/>
              </a:xfrm>
              <a:prstGeom prst="line">
                <a:avLst/>
              </a:prstGeom>
              <a:noFill/>
              <a:ln w="28575">
                <a:solidFill>
                  <a:srgbClr val="FFFF00"/>
                </a:solidFill>
                <a:round/>
                <a:headEnd/>
                <a:tailEnd/>
              </a:ln>
            </p:spPr>
            <p:txBody>
              <a:bodyPr/>
              <a:lstStyle/>
              <a:p>
                <a:endParaRPr lang="en-ZA"/>
              </a:p>
            </p:txBody>
          </p:sp>
          <p:sp>
            <p:nvSpPr>
              <p:cNvPr id="666731" name="Line 107"/>
              <p:cNvSpPr>
                <a:spLocks noChangeShapeType="1"/>
              </p:cNvSpPr>
              <p:nvPr/>
            </p:nvSpPr>
            <p:spPr bwMode="auto">
              <a:xfrm>
                <a:off x="902" y="1978"/>
                <a:ext cx="18" cy="119"/>
              </a:xfrm>
              <a:prstGeom prst="line">
                <a:avLst/>
              </a:prstGeom>
              <a:noFill/>
              <a:ln w="28575">
                <a:solidFill>
                  <a:srgbClr val="FFFF00"/>
                </a:solidFill>
                <a:round/>
                <a:headEnd/>
                <a:tailEnd/>
              </a:ln>
            </p:spPr>
            <p:txBody>
              <a:bodyPr/>
              <a:lstStyle/>
              <a:p>
                <a:endParaRPr lang="en-ZA"/>
              </a:p>
            </p:txBody>
          </p:sp>
          <p:sp>
            <p:nvSpPr>
              <p:cNvPr id="666732" name="Line 108"/>
              <p:cNvSpPr>
                <a:spLocks noChangeShapeType="1"/>
              </p:cNvSpPr>
              <p:nvPr/>
            </p:nvSpPr>
            <p:spPr bwMode="auto">
              <a:xfrm flipH="1">
                <a:off x="977" y="1972"/>
                <a:ext cx="18" cy="150"/>
              </a:xfrm>
              <a:prstGeom prst="line">
                <a:avLst/>
              </a:prstGeom>
              <a:noFill/>
              <a:ln w="28575">
                <a:solidFill>
                  <a:srgbClr val="FFFF00"/>
                </a:solidFill>
                <a:round/>
                <a:headEnd/>
                <a:tailEnd/>
              </a:ln>
            </p:spPr>
            <p:txBody>
              <a:bodyPr/>
              <a:lstStyle/>
              <a:p>
                <a:endParaRPr lang="en-ZA"/>
              </a:p>
            </p:txBody>
          </p:sp>
          <p:sp>
            <p:nvSpPr>
              <p:cNvPr id="666733" name="Line 109"/>
              <p:cNvSpPr>
                <a:spLocks noChangeShapeType="1"/>
              </p:cNvSpPr>
              <p:nvPr/>
            </p:nvSpPr>
            <p:spPr bwMode="auto">
              <a:xfrm flipH="1">
                <a:off x="1127" y="2078"/>
                <a:ext cx="69" cy="63"/>
              </a:xfrm>
              <a:prstGeom prst="line">
                <a:avLst/>
              </a:prstGeom>
              <a:noFill/>
              <a:ln w="28575">
                <a:solidFill>
                  <a:srgbClr val="FFFF00"/>
                </a:solidFill>
                <a:round/>
                <a:headEnd/>
                <a:tailEnd/>
              </a:ln>
            </p:spPr>
            <p:txBody>
              <a:bodyPr/>
              <a:lstStyle/>
              <a:p>
                <a:endParaRPr lang="en-ZA"/>
              </a:p>
            </p:txBody>
          </p:sp>
          <p:sp>
            <p:nvSpPr>
              <p:cNvPr id="666734" name="Line 110"/>
              <p:cNvSpPr>
                <a:spLocks noChangeShapeType="1"/>
              </p:cNvSpPr>
              <p:nvPr/>
            </p:nvSpPr>
            <p:spPr bwMode="auto">
              <a:xfrm flipH="1">
                <a:off x="1127" y="2323"/>
                <a:ext cx="69" cy="0"/>
              </a:xfrm>
              <a:prstGeom prst="line">
                <a:avLst/>
              </a:prstGeom>
              <a:noFill/>
              <a:ln w="28575">
                <a:solidFill>
                  <a:srgbClr val="FFFF00"/>
                </a:solidFill>
                <a:round/>
                <a:headEnd/>
                <a:tailEnd/>
              </a:ln>
            </p:spPr>
            <p:txBody>
              <a:bodyPr/>
              <a:lstStyle/>
              <a:p>
                <a:endParaRPr lang="en-ZA"/>
              </a:p>
            </p:txBody>
          </p:sp>
          <p:sp>
            <p:nvSpPr>
              <p:cNvPr id="666735" name="Line 111"/>
              <p:cNvSpPr>
                <a:spLocks noChangeShapeType="1"/>
              </p:cNvSpPr>
              <p:nvPr/>
            </p:nvSpPr>
            <p:spPr bwMode="auto">
              <a:xfrm flipH="1">
                <a:off x="1271" y="2773"/>
                <a:ext cx="125" cy="63"/>
              </a:xfrm>
              <a:prstGeom prst="line">
                <a:avLst/>
              </a:prstGeom>
              <a:noFill/>
              <a:ln w="28575">
                <a:solidFill>
                  <a:srgbClr val="FFFF00"/>
                </a:solidFill>
                <a:round/>
                <a:headEnd/>
                <a:tailEnd/>
              </a:ln>
            </p:spPr>
            <p:txBody>
              <a:bodyPr/>
              <a:lstStyle/>
              <a:p>
                <a:endParaRPr lang="en-ZA"/>
              </a:p>
            </p:txBody>
          </p:sp>
        </p:grpSp>
        <p:sp>
          <p:nvSpPr>
            <p:cNvPr id="666736" name="Text Box 112"/>
            <p:cNvSpPr txBox="1">
              <a:spLocks noChangeArrowheads="1"/>
            </p:cNvSpPr>
            <p:nvPr/>
          </p:nvSpPr>
          <p:spPr bwMode="auto">
            <a:xfrm>
              <a:off x="463" y="2794"/>
              <a:ext cx="813" cy="192"/>
            </a:xfrm>
            <a:prstGeom prst="rect">
              <a:avLst/>
            </a:prstGeom>
            <a:noFill/>
            <a:ln w="9525">
              <a:noFill/>
              <a:miter lim="800000"/>
              <a:headEnd/>
              <a:tailEnd/>
            </a:ln>
            <a:effectLst/>
          </p:spPr>
          <p:txBody>
            <a:bodyPr wrap="none">
              <a:spAutoFit/>
            </a:bodyPr>
            <a:lstStyle/>
            <a:p>
              <a:pPr algn="l"/>
              <a:r>
                <a:rPr lang="en-GB" sz="1400" b="1"/>
                <a:t>SAT-3/WASC</a:t>
              </a:r>
              <a:endParaRPr lang="en-US" sz="1400" b="1"/>
            </a:p>
          </p:txBody>
        </p:sp>
      </p:grpSp>
      <p:sp>
        <p:nvSpPr>
          <p:cNvPr id="666737" name="Text Box 113"/>
          <p:cNvSpPr txBox="1">
            <a:spLocks noChangeArrowheads="1"/>
          </p:cNvSpPr>
          <p:nvPr/>
        </p:nvSpPr>
        <p:spPr bwMode="auto">
          <a:xfrm>
            <a:off x="4984750" y="3016250"/>
            <a:ext cx="184150" cy="366713"/>
          </a:xfrm>
          <a:prstGeom prst="rect">
            <a:avLst/>
          </a:prstGeom>
          <a:noFill/>
          <a:ln w="12700" algn="ctr">
            <a:noFill/>
            <a:miter lim="800000"/>
            <a:headEnd type="none" w="sm" len="sm"/>
            <a:tailEnd type="none" w="sm" len="sm"/>
          </a:ln>
          <a:effectLst/>
        </p:spPr>
        <p:txBody>
          <a:bodyPr wrap="none">
            <a:spAutoFit/>
          </a:bodyPr>
          <a:lstStyle/>
          <a:p>
            <a:pPr algn="l" eaLnBrk="0" hangingPunct="0"/>
            <a:endParaRPr lang="en-US" sz="1800"/>
          </a:p>
        </p:txBody>
      </p:sp>
      <p:sp>
        <p:nvSpPr>
          <p:cNvPr id="666739" name="Oval 115"/>
          <p:cNvSpPr>
            <a:spLocks noChangeArrowheads="1"/>
          </p:cNvSpPr>
          <p:nvPr/>
        </p:nvSpPr>
        <p:spPr bwMode="auto">
          <a:xfrm>
            <a:off x="4648200" y="3657600"/>
            <a:ext cx="533400" cy="228600"/>
          </a:xfrm>
          <a:prstGeom prst="ellipse">
            <a:avLst/>
          </a:prstGeom>
          <a:noFill/>
          <a:ln w="12700">
            <a:solidFill>
              <a:schemeClr val="tx1"/>
            </a:solidFill>
            <a:round/>
            <a:headEnd type="none" w="sm" len="sm"/>
            <a:tailEnd type="none" w="sm" len="sm"/>
          </a:ln>
          <a:effectLst/>
        </p:spPr>
        <p:txBody>
          <a:bodyPr wrap="none" anchor="ctr"/>
          <a:lstStyle/>
          <a:p>
            <a:endParaRPr lang="en-ZA"/>
          </a:p>
        </p:txBody>
      </p:sp>
      <p:sp>
        <p:nvSpPr>
          <p:cNvPr id="666740" name="Line 116"/>
          <p:cNvSpPr>
            <a:spLocks noChangeShapeType="1"/>
          </p:cNvSpPr>
          <p:nvPr/>
        </p:nvSpPr>
        <p:spPr bwMode="auto">
          <a:xfrm flipV="1">
            <a:off x="5181600" y="3733800"/>
            <a:ext cx="152400" cy="76200"/>
          </a:xfrm>
          <a:prstGeom prst="line">
            <a:avLst/>
          </a:prstGeom>
          <a:noFill/>
          <a:ln w="12700">
            <a:solidFill>
              <a:schemeClr val="tx1"/>
            </a:solidFill>
            <a:round/>
            <a:headEnd type="none" w="sm" len="sm"/>
            <a:tailEnd type="none" w="sm" len="sm"/>
          </a:ln>
          <a:effectLst/>
        </p:spPr>
        <p:txBody>
          <a:bodyPr/>
          <a:lstStyle/>
          <a:p>
            <a:endParaRPr lang="en-ZA"/>
          </a:p>
        </p:txBody>
      </p:sp>
      <p:sp>
        <p:nvSpPr>
          <p:cNvPr id="666741" name="Text Box 117"/>
          <p:cNvSpPr txBox="1">
            <a:spLocks noChangeArrowheads="1"/>
          </p:cNvSpPr>
          <p:nvPr/>
        </p:nvSpPr>
        <p:spPr bwMode="auto">
          <a:xfrm>
            <a:off x="4654550" y="3175000"/>
            <a:ext cx="323850" cy="244475"/>
          </a:xfrm>
          <a:prstGeom prst="rect">
            <a:avLst/>
          </a:prstGeom>
          <a:noFill/>
          <a:ln w="12700">
            <a:noFill/>
            <a:miter lim="800000"/>
            <a:headEnd type="none" w="sm" len="sm"/>
            <a:tailEnd type="none" w="sm" len="sm"/>
          </a:ln>
          <a:effectLst/>
        </p:spPr>
        <p:txBody>
          <a:bodyPr wrap="none">
            <a:spAutoFit/>
          </a:bodyPr>
          <a:lstStyle/>
          <a:p>
            <a:pPr eaLnBrk="0" hangingPunct="0"/>
            <a:r>
              <a:rPr lang="en-IE" sz="1000"/>
              <a:t>23</a:t>
            </a:r>
            <a:endParaRPr lang="en-GB" sz="1000"/>
          </a:p>
        </p:txBody>
      </p:sp>
      <p:sp>
        <p:nvSpPr>
          <p:cNvPr id="666742" name="Text Box 118"/>
          <p:cNvSpPr txBox="1">
            <a:spLocks noChangeArrowheads="1"/>
          </p:cNvSpPr>
          <p:nvPr/>
        </p:nvSpPr>
        <p:spPr bwMode="auto">
          <a:xfrm>
            <a:off x="4724400" y="2667000"/>
            <a:ext cx="184150" cy="366713"/>
          </a:xfrm>
          <a:prstGeom prst="rect">
            <a:avLst/>
          </a:prstGeom>
          <a:noFill/>
          <a:ln w="12700">
            <a:noFill/>
            <a:miter lim="800000"/>
            <a:headEnd type="none" w="sm" len="sm"/>
            <a:tailEnd type="none" w="sm" len="sm"/>
          </a:ln>
          <a:effectLst/>
        </p:spPr>
        <p:txBody>
          <a:bodyPr wrap="none">
            <a:spAutoFit/>
          </a:bodyPr>
          <a:lstStyle/>
          <a:p>
            <a:pPr algn="l" eaLnBrk="0" hangingPunct="0"/>
            <a:endParaRPr lang="en-ZA" sz="1800"/>
          </a:p>
        </p:txBody>
      </p:sp>
      <p:sp>
        <p:nvSpPr>
          <p:cNvPr id="666743" name="Text Box 119"/>
          <p:cNvSpPr txBox="1">
            <a:spLocks noChangeArrowheads="1"/>
          </p:cNvSpPr>
          <p:nvPr/>
        </p:nvSpPr>
        <p:spPr bwMode="auto">
          <a:xfrm>
            <a:off x="4648200" y="2819400"/>
            <a:ext cx="184150" cy="366713"/>
          </a:xfrm>
          <a:prstGeom prst="rect">
            <a:avLst/>
          </a:prstGeom>
          <a:noFill/>
          <a:ln w="12700">
            <a:noFill/>
            <a:miter lim="800000"/>
            <a:headEnd type="none" w="sm" len="sm"/>
            <a:tailEnd type="none" w="sm" len="sm"/>
          </a:ln>
          <a:effectLst/>
        </p:spPr>
        <p:txBody>
          <a:bodyPr wrap="none">
            <a:spAutoFit/>
          </a:bodyPr>
          <a:lstStyle/>
          <a:p>
            <a:pPr algn="l" eaLnBrk="0" hangingPunct="0"/>
            <a:endParaRPr lang="en-ZA" sz="1800"/>
          </a:p>
        </p:txBody>
      </p:sp>
      <p:sp>
        <p:nvSpPr>
          <p:cNvPr id="666744" name="Text Box 120"/>
          <p:cNvSpPr txBox="1">
            <a:spLocks noChangeArrowheads="1"/>
          </p:cNvSpPr>
          <p:nvPr/>
        </p:nvSpPr>
        <p:spPr bwMode="auto">
          <a:xfrm>
            <a:off x="4327525" y="2497138"/>
            <a:ext cx="323850" cy="244475"/>
          </a:xfrm>
          <a:prstGeom prst="rect">
            <a:avLst/>
          </a:prstGeom>
          <a:noFill/>
          <a:ln w="12700">
            <a:noFill/>
            <a:miter lim="800000"/>
            <a:headEnd type="none" w="sm" len="sm"/>
            <a:tailEnd type="none" w="sm" len="sm"/>
          </a:ln>
          <a:effectLst/>
        </p:spPr>
        <p:txBody>
          <a:bodyPr wrap="none">
            <a:spAutoFit/>
          </a:bodyPr>
          <a:lstStyle/>
          <a:p>
            <a:pPr algn="l" eaLnBrk="0" hangingPunct="0"/>
            <a:r>
              <a:rPr lang="en-IE" sz="1000"/>
              <a:t>25</a:t>
            </a:r>
            <a:endParaRPr lang="en-GB" sz="1000"/>
          </a:p>
        </p:txBody>
      </p:sp>
      <p:sp>
        <p:nvSpPr>
          <p:cNvPr id="666745" name="Text Box 121"/>
          <p:cNvSpPr txBox="1">
            <a:spLocks noChangeArrowheads="1"/>
          </p:cNvSpPr>
          <p:nvPr/>
        </p:nvSpPr>
        <p:spPr bwMode="auto">
          <a:xfrm>
            <a:off x="4038600" y="1981200"/>
            <a:ext cx="298450" cy="214313"/>
          </a:xfrm>
          <a:prstGeom prst="rect">
            <a:avLst/>
          </a:prstGeom>
          <a:noFill/>
          <a:ln w="12700">
            <a:noFill/>
            <a:miter lim="800000"/>
            <a:headEnd type="none" w="sm" len="sm"/>
            <a:tailEnd type="none" w="sm" len="sm"/>
          </a:ln>
          <a:effectLst/>
        </p:spPr>
        <p:txBody>
          <a:bodyPr wrap="none">
            <a:spAutoFit/>
          </a:bodyPr>
          <a:lstStyle/>
          <a:p>
            <a:pPr algn="l" eaLnBrk="0" hangingPunct="0"/>
            <a:r>
              <a:rPr lang="en-IE" sz="800"/>
              <a:t>26</a:t>
            </a:r>
            <a:endParaRPr lang="en-GB" sz="800"/>
          </a:p>
        </p:txBody>
      </p:sp>
      <p:sp>
        <p:nvSpPr>
          <p:cNvPr id="666746" name="Text Box 122"/>
          <p:cNvSpPr txBox="1">
            <a:spLocks noChangeArrowheads="1"/>
          </p:cNvSpPr>
          <p:nvPr/>
        </p:nvSpPr>
        <p:spPr bwMode="auto">
          <a:xfrm>
            <a:off x="4724400" y="2743200"/>
            <a:ext cx="184150" cy="366713"/>
          </a:xfrm>
          <a:prstGeom prst="rect">
            <a:avLst/>
          </a:prstGeom>
          <a:noFill/>
          <a:ln w="12700">
            <a:noFill/>
            <a:miter lim="800000"/>
            <a:headEnd type="none" w="sm" len="sm"/>
            <a:tailEnd type="none" w="sm" len="sm"/>
          </a:ln>
          <a:effectLst/>
        </p:spPr>
        <p:txBody>
          <a:bodyPr wrap="none">
            <a:spAutoFit/>
          </a:bodyPr>
          <a:lstStyle/>
          <a:p>
            <a:pPr algn="l" eaLnBrk="0" hangingPunct="0"/>
            <a:endParaRPr lang="en-ZA" sz="1800"/>
          </a:p>
        </p:txBody>
      </p:sp>
      <p:sp>
        <p:nvSpPr>
          <p:cNvPr id="666747" name="Line 123"/>
          <p:cNvSpPr>
            <a:spLocks noChangeShapeType="1"/>
          </p:cNvSpPr>
          <p:nvPr/>
        </p:nvSpPr>
        <p:spPr bwMode="auto">
          <a:xfrm flipV="1">
            <a:off x="4267200" y="1828800"/>
            <a:ext cx="152400" cy="228600"/>
          </a:xfrm>
          <a:prstGeom prst="line">
            <a:avLst/>
          </a:prstGeom>
          <a:noFill/>
          <a:ln w="28575">
            <a:solidFill>
              <a:schemeClr val="hlink"/>
            </a:solidFill>
            <a:round/>
            <a:headEnd type="none" w="sm" len="sm"/>
            <a:tailEnd type="none" w="sm" len="sm"/>
          </a:ln>
          <a:effectLst/>
        </p:spPr>
        <p:txBody>
          <a:bodyPr/>
          <a:lstStyle/>
          <a:p>
            <a:endParaRPr lang="en-ZA"/>
          </a:p>
        </p:txBody>
      </p:sp>
      <p:grpSp>
        <p:nvGrpSpPr>
          <p:cNvPr id="14" name="Group 125"/>
          <p:cNvGrpSpPr>
            <a:grpSpLocks/>
          </p:cNvGrpSpPr>
          <p:nvPr/>
        </p:nvGrpSpPr>
        <p:grpSpPr bwMode="auto">
          <a:xfrm>
            <a:off x="3816350" y="2057400"/>
            <a:ext cx="1692275" cy="4040188"/>
            <a:chOff x="2404" y="1296"/>
            <a:chExt cx="1066" cy="2545"/>
          </a:xfrm>
        </p:grpSpPr>
        <p:sp>
          <p:nvSpPr>
            <p:cNvPr id="666750" name="Freeform 126"/>
            <p:cNvSpPr>
              <a:spLocks/>
            </p:cNvSpPr>
            <p:nvPr/>
          </p:nvSpPr>
          <p:spPr bwMode="auto">
            <a:xfrm>
              <a:off x="2753" y="2700"/>
              <a:ext cx="100" cy="19"/>
            </a:xfrm>
            <a:custGeom>
              <a:avLst/>
              <a:gdLst/>
              <a:ahLst/>
              <a:cxnLst>
                <a:cxn ang="0">
                  <a:pos x="0" y="18"/>
                </a:cxn>
                <a:cxn ang="0">
                  <a:pos x="96" y="0"/>
                </a:cxn>
              </a:cxnLst>
              <a:rect l="0" t="0" r="r" b="b"/>
              <a:pathLst>
                <a:path w="96" h="18">
                  <a:moveTo>
                    <a:pt x="0" y="18"/>
                  </a:moveTo>
                  <a:cubicBezTo>
                    <a:pt x="40" y="11"/>
                    <a:pt x="80" y="4"/>
                    <a:pt x="96" y="0"/>
                  </a:cubicBezTo>
                </a:path>
              </a:pathLst>
            </a:custGeom>
            <a:noFill/>
            <a:ln w="19050" cmpd="sng">
              <a:solidFill>
                <a:srgbClr val="000000"/>
              </a:solidFill>
              <a:round/>
              <a:headEnd/>
              <a:tailEnd/>
            </a:ln>
          </p:spPr>
          <p:txBody>
            <a:bodyPr/>
            <a:lstStyle/>
            <a:p>
              <a:endParaRPr lang="en-ZA"/>
            </a:p>
          </p:txBody>
        </p:sp>
        <p:sp>
          <p:nvSpPr>
            <p:cNvPr id="666751" name="Freeform 127"/>
            <p:cNvSpPr>
              <a:spLocks/>
            </p:cNvSpPr>
            <p:nvPr/>
          </p:nvSpPr>
          <p:spPr bwMode="auto">
            <a:xfrm>
              <a:off x="2803" y="2470"/>
              <a:ext cx="81" cy="93"/>
            </a:xfrm>
            <a:custGeom>
              <a:avLst/>
              <a:gdLst/>
              <a:ahLst/>
              <a:cxnLst>
                <a:cxn ang="0">
                  <a:pos x="0" y="0"/>
                </a:cxn>
                <a:cxn ang="0">
                  <a:pos x="78" y="90"/>
                </a:cxn>
              </a:cxnLst>
              <a:rect l="0" t="0" r="r" b="b"/>
              <a:pathLst>
                <a:path w="78" h="90">
                  <a:moveTo>
                    <a:pt x="0" y="0"/>
                  </a:moveTo>
                  <a:cubicBezTo>
                    <a:pt x="32" y="37"/>
                    <a:pt x="65" y="75"/>
                    <a:pt x="78" y="90"/>
                  </a:cubicBezTo>
                </a:path>
              </a:pathLst>
            </a:custGeom>
            <a:noFill/>
            <a:ln w="19050" cmpd="sng">
              <a:solidFill>
                <a:srgbClr val="000000"/>
              </a:solidFill>
              <a:round/>
              <a:headEnd/>
              <a:tailEnd/>
            </a:ln>
          </p:spPr>
          <p:txBody>
            <a:bodyPr/>
            <a:lstStyle/>
            <a:p>
              <a:endParaRPr lang="en-ZA"/>
            </a:p>
          </p:txBody>
        </p:sp>
        <p:sp>
          <p:nvSpPr>
            <p:cNvPr id="666752" name="Freeform 128"/>
            <p:cNvSpPr>
              <a:spLocks/>
            </p:cNvSpPr>
            <p:nvPr/>
          </p:nvSpPr>
          <p:spPr bwMode="auto">
            <a:xfrm>
              <a:off x="2878" y="1616"/>
              <a:ext cx="592" cy="908"/>
            </a:xfrm>
            <a:custGeom>
              <a:avLst/>
              <a:gdLst/>
              <a:ahLst/>
              <a:cxnLst>
                <a:cxn ang="0">
                  <a:pos x="181" y="106"/>
                </a:cxn>
                <a:cxn ang="0">
                  <a:pos x="408" y="15"/>
                </a:cxn>
                <a:cxn ang="0">
                  <a:pos x="499" y="15"/>
                </a:cxn>
                <a:cxn ang="0">
                  <a:pos x="544" y="60"/>
                </a:cxn>
                <a:cxn ang="0">
                  <a:pos x="544" y="106"/>
                </a:cxn>
                <a:cxn ang="0">
                  <a:pos x="544" y="196"/>
                </a:cxn>
                <a:cxn ang="0">
                  <a:pos x="408" y="469"/>
                </a:cxn>
                <a:cxn ang="0">
                  <a:pos x="136" y="786"/>
                </a:cxn>
                <a:cxn ang="0">
                  <a:pos x="0" y="877"/>
                </a:cxn>
              </a:cxnLst>
              <a:rect l="0" t="0" r="r" b="b"/>
              <a:pathLst>
                <a:path w="567" h="877">
                  <a:moveTo>
                    <a:pt x="181" y="106"/>
                  </a:moveTo>
                  <a:cubicBezTo>
                    <a:pt x="268" y="68"/>
                    <a:pt x="355" y="30"/>
                    <a:pt x="408" y="15"/>
                  </a:cubicBezTo>
                  <a:cubicBezTo>
                    <a:pt x="461" y="0"/>
                    <a:pt x="476" y="8"/>
                    <a:pt x="499" y="15"/>
                  </a:cubicBezTo>
                  <a:cubicBezTo>
                    <a:pt x="522" y="22"/>
                    <a:pt x="537" y="45"/>
                    <a:pt x="544" y="60"/>
                  </a:cubicBezTo>
                  <a:cubicBezTo>
                    <a:pt x="551" y="75"/>
                    <a:pt x="544" y="83"/>
                    <a:pt x="544" y="106"/>
                  </a:cubicBezTo>
                  <a:cubicBezTo>
                    <a:pt x="544" y="129"/>
                    <a:pt x="567" y="136"/>
                    <a:pt x="544" y="196"/>
                  </a:cubicBezTo>
                  <a:cubicBezTo>
                    <a:pt x="521" y="256"/>
                    <a:pt x="476" y="371"/>
                    <a:pt x="408" y="469"/>
                  </a:cubicBezTo>
                  <a:cubicBezTo>
                    <a:pt x="340" y="567"/>
                    <a:pt x="204" y="718"/>
                    <a:pt x="136" y="786"/>
                  </a:cubicBezTo>
                  <a:cubicBezTo>
                    <a:pt x="68" y="854"/>
                    <a:pt x="23" y="862"/>
                    <a:pt x="0" y="877"/>
                  </a:cubicBezTo>
                </a:path>
              </a:pathLst>
            </a:custGeom>
            <a:noFill/>
            <a:ln w="19050" cmpd="sng">
              <a:solidFill>
                <a:srgbClr val="000000"/>
              </a:solidFill>
              <a:round/>
              <a:headEnd/>
              <a:tailEnd/>
            </a:ln>
          </p:spPr>
          <p:txBody>
            <a:bodyPr/>
            <a:lstStyle/>
            <a:p>
              <a:endParaRPr lang="en-ZA"/>
            </a:p>
          </p:txBody>
        </p:sp>
        <p:sp>
          <p:nvSpPr>
            <p:cNvPr id="666753" name="Freeform 129"/>
            <p:cNvSpPr>
              <a:spLocks/>
            </p:cNvSpPr>
            <p:nvPr/>
          </p:nvSpPr>
          <p:spPr bwMode="auto">
            <a:xfrm>
              <a:off x="2446" y="3663"/>
              <a:ext cx="144" cy="50"/>
            </a:xfrm>
            <a:custGeom>
              <a:avLst/>
              <a:gdLst/>
              <a:ahLst/>
              <a:cxnLst>
                <a:cxn ang="0">
                  <a:pos x="0" y="0"/>
                </a:cxn>
                <a:cxn ang="0">
                  <a:pos x="138" y="48"/>
                </a:cxn>
              </a:cxnLst>
              <a:rect l="0" t="0" r="r" b="b"/>
              <a:pathLst>
                <a:path w="138" h="48">
                  <a:moveTo>
                    <a:pt x="0" y="0"/>
                  </a:moveTo>
                  <a:cubicBezTo>
                    <a:pt x="57" y="20"/>
                    <a:pt x="115" y="40"/>
                    <a:pt x="138" y="48"/>
                  </a:cubicBezTo>
                </a:path>
              </a:pathLst>
            </a:custGeom>
            <a:noFill/>
            <a:ln w="19050" cmpd="sng">
              <a:solidFill>
                <a:srgbClr val="000000"/>
              </a:solidFill>
              <a:round/>
              <a:headEnd/>
              <a:tailEnd/>
            </a:ln>
          </p:spPr>
          <p:txBody>
            <a:bodyPr/>
            <a:lstStyle/>
            <a:p>
              <a:endParaRPr lang="en-ZA"/>
            </a:p>
          </p:txBody>
        </p:sp>
        <p:sp>
          <p:nvSpPr>
            <p:cNvPr id="666754" name="Freeform 130"/>
            <p:cNvSpPr>
              <a:spLocks/>
            </p:cNvSpPr>
            <p:nvPr/>
          </p:nvSpPr>
          <p:spPr bwMode="auto">
            <a:xfrm>
              <a:off x="2925" y="3042"/>
              <a:ext cx="252" cy="93"/>
            </a:xfrm>
            <a:custGeom>
              <a:avLst/>
              <a:gdLst/>
              <a:ahLst/>
              <a:cxnLst>
                <a:cxn ang="0">
                  <a:pos x="0" y="45"/>
                </a:cxn>
                <a:cxn ang="0">
                  <a:pos x="136" y="0"/>
                </a:cxn>
                <a:cxn ang="0">
                  <a:pos x="227" y="45"/>
                </a:cxn>
                <a:cxn ang="0">
                  <a:pos x="227" y="90"/>
                </a:cxn>
              </a:cxnLst>
              <a:rect l="0" t="0" r="r" b="b"/>
              <a:pathLst>
                <a:path w="242" h="90">
                  <a:moveTo>
                    <a:pt x="0" y="45"/>
                  </a:moveTo>
                  <a:cubicBezTo>
                    <a:pt x="49" y="22"/>
                    <a:pt x="98" y="0"/>
                    <a:pt x="136" y="0"/>
                  </a:cubicBezTo>
                  <a:cubicBezTo>
                    <a:pt x="174" y="0"/>
                    <a:pt x="212" y="30"/>
                    <a:pt x="227" y="45"/>
                  </a:cubicBezTo>
                  <a:cubicBezTo>
                    <a:pt x="242" y="60"/>
                    <a:pt x="234" y="75"/>
                    <a:pt x="227" y="90"/>
                  </a:cubicBezTo>
                </a:path>
              </a:pathLst>
            </a:custGeom>
            <a:noFill/>
            <a:ln w="19050" cmpd="sng">
              <a:solidFill>
                <a:srgbClr val="000000"/>
              </a:solidFill>
              <a:round/>
              <a:headEnd/>
              <a:tailEnd/>
            </a:ln>
          </p:spPr>
          <p:txBody>
            <a:bodyPr/>
            <a:lstStyle/>
            <a:p>
              <a:endParaRPr lang="en-ZA"/>
            </a:p>
          </p:txBody>
        </p:sp>
        <p:sp>
          <p:nvSpPr>
            <p:cNvPr id="666755" name="Freeform 131"/>
            <p:cNvSpPr>
              <a:spLocks/>
            </p:cNvSpPr>
            <p:nvPr/>
          </p:nvSpPr>
          <p:spPr bwMode="auto">
            <a:xfrm>
              <a:off x="2404" y="2524"/>
              <a:ext cx="528" cy="1317"/>
            </a:xfrm>
            <a:custGeom>
              <a:avLst/>
              <a:gdLst/>
              <a:ahLst/>
              <a:cxnLst>
                <a:cxn ang="0">
                  <a:pos x="0" y="1270"/>
                </a:cxn>
                <a:cxn ang="0">
                  <a:pos x="182" y="1134"/>
                </a:cxn>
                <a:cxn ang="0">
                  <a:pos x="273" y="952"/>
                </a:cxn>
                <a:cxn ang="0">
                  <a:pos x="409" y="726"/>
                </a:cxn>
                <a:cxn ang="0">
                  <a:pos x="499" y="544"/>
                </a:cxn>
                <a:cxn ang="0">
                  <a:pos x="454" y="317"/>
                </a:cxn>
                <a:cxn ang="0">
                  <a:pos x="409" y="181"/>
                </a:cxn>
                <a:cxn ang="0">
                  <a:pos x="454" y="45"/>
                </a:cxn>
                <a:cxn ang="0">
                  <a:pos x="454" y="0"/>
                </a:cxn>
              </a:cxnLst>
              <a:rect l="0" t="0" r="r" b="b"/>
              <a:pathLst>
                <a:path w="506" h="1270">
                  <a:moveTo>
                    <a:pt x="0" y="1270"/>
                  </a:moveTo>
                  <a:cubicBezTo>
                    <a:pt x="68" y="1228"/>
                    <a:pt x="137" y="1187"/>
                    <a:pt x="182" y="1134"/>
                  </a:cubicBezTo>
                  <a:cubicBezTo>
                    <a:pt x="227" y="1081"/>
                    <a:pt x="235" y="1020"/>
                    <a:pt x="273" y="952"/>
                  </a:cubicBezTo>
                  <a:cubicBezTo>
                    <a:pt x="311" y="884"/>
                    <a:pt x="371" y="794"/>
                    <a:pt x="409" y="726"/>
                  </a:cubicBezTo>
                  <a:cubicBezTo>
                    <a:pt x="447" y="658"/>
                    <a:pt x="492" y="612"/>
                    <a:pt x="499" y="544"/>
                  </a:cubicBezTo>
                  <a:cubicBezTo>
                    <a:pt x="506" y="476"/>
                    <a:pt x="469" y="377"/>
                    <a:pt x="454" y="317"/>
                  </a:cubicBezTo>
                  <a:cubicBezTo>
                    <a:pt x="439" y="257"/>
                    <a:pt x="409" y="226"/>
                    <a:pt x="409" y="181"/>
                  </a:cubicBezTo>
                  <a:cubicBezTo>
                    <a:pt x="409" y="136"/>
                    <a:pt x="447" y="75"/>
                    <a:pt x="454" y="45"/>
                  </a:cubicBezTo>
                  <a:cubicBezTo>
                    <a:pt x="461" y="15"/>
                    <a:pt x="454" y="7"/>
                    <a:pt x="454" y="0"/>
                  </a:cubicBezTo>
                </a:path>
              </a:pathLst>
            </a:custGeom>
            <a:noFill/>
            <a:ln w="19050" cmpd="sng">
              <a:solidFill>
                <a:srgbClr val="000000"/>
              </a:solidFill>
              <a:round/>
              <a:headEnd/>
              <a:tailEnd/>
            </a:ln>
          </p:spPr>
          <p:txBody>
            <a:bodyPr/>
            <a:lstStyle/>
            <a:p>
              <a:endParaRPr lang="en-ZA"/>
            </a:p>
          </p:txBody>
        </p:sp>
        <p:sp>
          <p:nvSpPr>
            <p:cNvPr id="666756" name="Freeform 132"/>
            <p:cNvSpPr>
              <a:spLocks/>
            </p:cNvSpPr>
            <p:nvPr/>
          </p:nvSpPr>
          <p:spPr bwMode="auto">
            <a:xfrm>
              <a:off x="2653" y="1296"/>
              <a:ext cx="432" cy="432"/>
            </a:xfrm>
            <a:custGeom>
              <a:avLst/>
              <a:gdLst/>
              <a:ahLst/>
              <a:cxnLst>
                <a:cxn ang="0">
                  <a:pos x="432" y="432"/>
                </a:cxn>
                <a:cxn ang="0">
                  <a:pos x="192" y="240"/>
                </a:cxn>
                <a:cxn ang="0">
                  <a:pos x="144" y="288"/>
                </a:cxn>
                <a:cxn ang="0">
                  <a:pos x="0" y="0"/>
                </a:cxn>
              </a:cxnLst>
              <a:rect l="0" t="0" r="r" b="b"/>
              <a:pathLst>
                <a:path w="432" h="432">
                  <a:moveTo>
                    <a:pt x="432" y="432"/>
                  </a:moveTo>
                  <a:cubicBezTo>
                    <a:pt x="336" y="348"/>
                    <a:pt x="240" y="264"/>
                    <a:pt x="192" y="240"/>
                  </a:cubicBezTo>
                  <a:cubicBezTo>
                    <a:pt x="144" y="216"/>
                    <a:pt x="176" y="328"/>
                    <a:pt x="144" y="288"/>
                  </a:cubicBezTo>
                  <a:cubicBezTo>
                    <a:pt x="112" y="248"/>
                    <a:pt x="24" y="48"/>
                    <a:pt x="0" y="0"/>
                  </a:cubicBezTo>
                </a:path>
              </a:pathLst>
            </a:custGeom>
            <a:noFill/>
            <a:ln w="19050" cap="flat" cmpd="sng">
              <a:solidFill>
                <a:srgbClr val="523E30"/>
              </a:solidFill>
              <a:prstDash val="solid"/>
              <a:round/>
              <a:headEnd type="none" w="sm" len="sm"/>
              <a:tailEnd type="none" w="sm" len="sm"/>
            </a:ln>
            <a:effectLst/>
          </p:spPr>
          <p:txBody>
            <a:bodyPr/>
            <a:lstStyle/>
            <a:p>
              <a:endParaRPr lang="en-ZA"/>
            </a:p>
          </p:txBody>
        </p:sp>
        <p:sp>
          <p:nvSpPr>
            <p:cNvPr id="666757" name="Line 133"/>
            <p:cNvSpPr>
              <a:spLocks noChangeShapeType="1"/>
            </p:cNvSpPr>
            <p:nvPr/>
          </p:nvSpPr>
          <p:spPr bwMode="auto">
            <a:xfrm flipH="1" flipV="1">
              <a:off x="3152" y="2069"/>
              <a:ext cx="144" cy="48"/>
            </a:xfrm>
            <a:prstGeom prst="line">
              <a:avLst/>
            </a:prstGeom>
            <a:noFill/>
            <a:ln w="25400">
              <a:solidFill>
                <a:srgbClr val="523E30"/>
              </a:solidFill>
              <a:round/>
              <a:headEnd type="none" w="sm" len="sm"/>
              <a:tailEnd type="none" w="sm" len="sm"/>
            </a:ln>
            <a:effectLst/>
          </p:spPr>
          <p:txBody>
            <a:bodyPr/>
            <a:lstStyle/>
            <a:p>
              <a:endParaRPr lang="en-ZA"/>
            </a:p>
          </p:txBody>
        </p:sp>
        <p:sp>
          <p:nvSpPr>
            <p:cNvPr id="666758" name="Freeform 134"/>
            <p:cNvSpPr>
              <a:spLocks/>
            </p:cNvSpPr>
            <p:nvPr/>
          </p:nvSpPr>
          <p:spPr bwMode="auto">
            <a:xfrm rot="19558821" flipV="1">
              <a:off x="2744" y="2568"/>
              <a:ext cx="111" cy="56"/>
            </a:xfrm>
            <a:custGeom>
              <a:avLst/>
              <a:gdLst/>
              <a:ahLst/>
              <a:cxnLst>
                <a:cxn ang="0">
                  <a:pos x="0" y="18"/>
                </a:cxn>
                <a:cxn ang="0">
                  <a:pos x="96" y="0"/>
                </a:cxn>
              </a:cxnLst>
              <a:rect l="0" t="0" r="r" b="b"/>
              <a:pathLst>
                <a:path w="96" h="18">
                  <a:moveTo>
                    <a:pt x="0" y="18"/>
                  </a:moveTo>
                  <a:cubicBezTo>
                    <a:pt x="40" y="11"/>
                    <a:pt x="80" y="4"/>
                    <a:pt x="96" y="0"/>
                  </a:cubicBezTo>
                </a:path>
              </a:pathLst>
            </a:custGeom>
            <a:noFill/>
            <a:ln w="19050" cmpd="sng">
              <a:solidFill>
                <a:srgbClr val="000000"/>
              </a:solidFill>
              <a:round/>
              <a:headEnd/>
              <a:tailEnd/>
            </a:ln>
          </p:spPr>
          <p:txBody>
            <a:bodyPr/>
            <a:lstStyle/>
            <a:p>
              <a:endParaRPr lang="en-ZA"/>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Xy2eO6M6MDXOe8CkNSRKXbuOI0la0lYPT5YQbcIY"/>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323" name="Rectangle 3"/>
          <p:cNvSpPr>
            <a:spLocks noGrp="1" noChangeArrowheads="1"/>
          </p:cNvSpPr>
          <p:nvPr>
            <p:ph type="title"/>
          </p:nvPr>
        </p:nvSpPr>
        <p:spPr>
          <a:xfrm>
            <a:off x="304800" y="1600200"/>
            <a:ext cx="8610600" cy="2819400"/>
          </a:xfrm>
        </p:spPr>
        <p:txBody>
          <a:bodyPr/>
          <a:lstStyle/>
          <a:p>
            <a:pPr eaLnBrk="1" hangingPunct="1"/>
            <a:r>
              <a:rPr lang="en-US" sz="9600" b="1" smtClean="0">
                <a:solidFill>
                  <a:srgbClr val="FFFFFF"/>
                </a:solidFill>
              </a:rPr>
              <a:t>The Future?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84323"/>
                                        </p:tgtEl>
                                        <p:attrNameLst>
                                          <p:attrName>style.visibility</p:attrName>
                                        </p:attrNameLst>
                                      </p:cBhvr>
                                      <p:to>
                                        <p:strVal val="visible"/>
                                      </p:to>
                                    </p:set>
                                    <p:anim calcmode="lin" valueType="num">
                                      <p:cBhvr>
                                        <p:cTn id="7" dur="1000" fill="hold"/>
                                        <p:tgtEl>
                                          <p:spTgt spid="184323"/>
                                        </p:tgtEl>
                                        <p:attrNameLst>
                                          <p:attrName>ppt_w</p:attrName>
                                        </p:attrNameLst>
                                      </p:cBhvr>
                                      <p:tavLst>
                                        <p:tav tm="0">
                                          <p:val>
                                            <p:strVal val="#ppt_w+.3"/>
                                          </p:val>
                                        </p:tav>
                                        <p:tav tm="100000">
                                          <p:val>
                                            <p:strVal val="#ppt_w"/>
                                          </p:val>
                                        </p:tav>
                                      </p:tavLst>
                                    </p:anim>
                                    <p:anim calcmode="lin" valueType="num">
                                      <p:cBhvr>
                                        <p:cTn id="8" dur="1000" fill="hold"/>
                                        <p:tgtEl>
                                          <p:spTgt spid="184323"/>
                                        </p:tgtEl>
                                        <p:attrNameLst>
                                          <p:attrName>ppt_h</p:attrName>
                                        </p:attrNameLst>
                                      </p:cBhvr>
                                      <p:tavLst>
                                        <p:tav tm="0">
                                          <p:val>
                                            <p:strVal val="#ppt_h"/>
                                          </p:val>
                                        </p:tav>
                                        <p:tav tm="100000">
                                          <p:val>
                                            <p:strVal val="#ppt_h"/>
                                          </p:val>
                                        </p:tav>
                                      </p:tavLst>
                                    </p:anim>
                                    <p:animEffect transition="in" filter="fade">
                                      <p:cBhvr>
                                        <p:cTn id="9" dur="1000"/>
                                        <p:tgtEl>
                                          <p:spTgt spid="184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 name="Rounded Rectangle 114"/>
          <p:cNvSpPr/>
          <p:nvPr/>
        </p:nvSpPr>
        <p:spPr bwMode="auto">
          <a:xfrm>
            <a:off x="228601" y="838200"/>
            <a:ext cx="8610600" cy="57912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57598" tIns="28799" rIns="57598" bIns="28799" numCol="1" rtlCol="0" anchor="t" anchorCtr="0" compatLnSpc="1">
            <a:prstTxWarp prst="textNoShape">
              <a:avLst/>
            </a:prstTxWarp>
          </a:bodyPr>
          <a:lstStyle/>
          <a:p>
            <a:pPr algn="l" defTabSz="575981" eaLnBrk="0" hangingPunct="0"/>
            <a:endParaRPr lang="en-ZA" sz="1500" dirty="0" smtClean="0">
              <a:ea typeface="ＭＳ Ｐゴシック" pitchFamily="-64" charset="-128"/>
            </a:endParaRPr>
          </a:p>
        </p:txBody>
      </p:sp>
      <p:sp>
        <p:nvSpPr>
          <p:cNvPr id="244847" name="Rectangle 111"/>
          <p:cNvSpPr>
            <a:spLocks noChangeArrowheads="1"/>
          </p:cNvSpPr>
          <p:nvPr/>
        </p:nvSpPr>
        <p:spPr bwMode="auto">
          <a:xfrm>
            <a:off x="152400" y="14288"/>
            <a:ext cx="7747000" cy="823912"/>
          </a:xfrm>
          <a:prstGeom prst="rect">
            <a:avLst/>
          </a:prstGeom>
          <a:noFill/>
          <a:ln w="9525">
            <a:noFill/>
            <a:miter lim="800000"/>
            <a:headEnd/>
            <a:tailEnd/>
          </a:ln>
          <a:effectLst/>
        </p:spPr>
        <p:txBody>
          <a:bodyPr lIns="0" tIns="0" rIns="0" bIns="0"/>
          <a:lstStyle/>
          <a:p>
            <a:pPr algn="l">
              <a:spcBef>
                <a:spcPct val="0"/>
              </a:spcBef>
              <a:buClrTx/>
            </a:pPr>
            <a:r>
              <a:rPr lang="en-US" sz="2800" b="1" dirty="0"/>
              <a:t>Several access </a:t>
            </a:r>
            <a:r>
              <a:rPr lang="en-US" sz="2800" b="1" dirty="0" smtClean="0"/>
              <a:t>technologies will </a:t>
            </a:r>
            <a:r>
              <a:rPr lang="en-US" sz="2800" b="1" dirty="0"/>
              <a:t>co-exist</a:t>
            </a:r>
          </a:p>
        </p:txBody>
      </p:sp>
      <p:grpSp>
        <p:nvGrpSpPr>
          <p:cNvPr id="2" name="Group 114"/>
          <p:cNvGrpSpPr/>
          <p:nvPr/>
        </p:nvGrpSpPr>
        <p:grpSpPr>
          <a:xfrm>
            <a:off x="216049" y="1219200"/>
            <a:ext cx="8477101" cy="5262906"/>
            <a:chOff x="246212" y="1052513"/>
            <a:chExt cx="8477101" cy="5262906"/>
          </a:xfrm>
        </p:grpSpPr>
        <p:sp>
          <p:nvSpPr>
            <p:cNvPr id="244738" name="Line 2"/>
            <p:cNvSpPr>
              <a:spLocks noChangeShapeType="1"/>
            </p:cNvSpPr>
            <p:nvPr/>
          </p:nvSpPr>
          <p:spPr bwMode="auto">
            <a:xfrm>
              <a:off x="1185863" y="5048250"/>
              <a:ext cx="6780212" cy="0"/>
            </a:xfrm>
            <a:prstGeom prst="line">
              <a:avLst/>
            </a:prstGeom>
            <a:noFill/>
            <a:ln w="28575">
              <a:solidFill>
                <a:srgbClr val="B2B2B2"/>
              </a:solidFill>
              <a:round/>
              <a:headEnd/>
              <a:tailEnd/>
            </a:ln>
            <a:effectLst/>
          </p:spPr>
          <p:txBody>
            <a:bodyPr/>
            <a:lstStyle/>
            <a:p>
              <a:endParaRPr lang="en-ZA"/>
            </a:p>
          </p:txBody>
        </p:sp>
        <p:sp>
          <p:nvSpPr>
            <p:cNvPr id="244739" name="Line 3"/>
            <p:cNvSpPr>
              <a:spLocks noChangeShapeType="1"/>
            </p:cNvSpPr>
            <p:nvPr/>
          </p:nvSpPr>
          <p:spPr bwMode="auto">
            <a:xfrm>
              <a:off x="1185863" y="4657725"/>
              <a:ext cx="6780212" cy="0"/>
            </a:xfrm>
            <a:prstGeom prst="line">
              <a:avLst/>
            </a:prstGeom>
            <a:noFill/>
            <a:ln w="9525">
              <a:solidFill>
                <a:schemeClr val="bg1"/>
              </a:solidFill>
              <a:round/>
              <a:headEnd/>
              <a:tailEnd/>
            </a:ln>
            <a:effectLst/>
          </p:spPr>
          <p:txBody>
            <a:bodyPr/>
            <a:lstStyle/>
            <a:p>
              <a:endParaRPr lang="en-ZA"/>
            </a:p>
          </p:txBody>
        </p:sp>
        <p:sp>
          <p:nvSpPr>
            <p:cNvPr id="244740" name="Line 4"/>
            <p:cNvSpPr>
              <a:spLocks noChangeShapeType="1"/>
            </p:cNvSpPr>
            <p:nvPr/>
          </p:nvSpPr>
          <p:spPr bwMode="auto">
            <a:xfrm>
              <a:off x="1185863" y="4267200"/>
              <a:ext cx="6780212" cy="0"/>
            </a:xfrm>
            <a:prstGeom prst="line">
              <a:avLst/>
            </a:prstGeom>
            <a:noFill/>
            <a:ln w="9525">
              <a:solidFill>
                <a:schemeClr val="bg1"/>
              </a:solidFill>
              <a:round/>
              <a:headEnd/>
              <a:tailEnd/>
            </a:ln>
            <a:effectLst/>
          </p:spPr>
          <p:txBody>
            <a:bodyPr/>
            <a:lstStyle/>
            <a:p>
              <a:endParaRPr lang="en-ZA"/>
            </a:p>
          </p:txBody>
        </p:sp>
        <p:sp>
          <p:nvSpPr>
            <p:cNvPr id="244741" name="Line 5"/>
            <p:cNvSpPr>
              <a:spLocks noChangeShapeType="1"/>
            </p:cNvSpPr>
            <p:nvPr/>
          </p:nvSpPr>
          <p:spPr bwMode="auto">
            <a:xfrm>
              <a:off x="1185863" y="3876675"/>
              <a:ext cx="6780212" cy="0"/>
            </a:xfrm>
            <a:prstGeom prst="line">
              <a:avLst/>
            </a:prstGeom>
            <a:noFill/>
            <a:ln w="9525">
              <a:solidFill>
                <a:schemeClr val="bg1"/>
              </a:solidFill>
              <a:round/>
              <a:headEnd/>
              <a:tailEnd/>
            </a:ln>
            <a:effectLst/>
          </p:spPr>
          <p:txBody>
            <a:bodyPr/>
            <a:lstStyle/>
            <a:p>
              <a:endParaRPr lang="en-ZA"/>
            </a:p>
          </p:txBody>
        </p:sp>
        <p:sp>
          <p:nvSpPr>
            <p:cNvPr id="244742" name="Line 6"/>
            <p:cNvSpPr>
              <a:spLocks noChangeShapeType="1"/>
            </p:cNvSpPr>
            <p:nvPr/>
          </p:nvSpPr>
          <p:spPr bwMode="auto">
            <a:xfrm>
              <a:off x="1185863" y="3486150"/>
              <a:ext cx="6780212" cy="0"/>
            </a:xfrm>
            <a:prstGeom prst="line">
              <a:avLst/>
            </a:prstGeom>
            <a:noFill/>
            <a:ln w="9525">
              <a:solidFill>
                <a:schemeClr val="bg1"/>
              </a:solidFill>
              <a:round/>
              <a:headEnd/>
              <a:tailEnd/>
            </a:ln>
            <a:effectLst/>
          </p:spPr>
          <p:txBody>
            <a:bodyPr/>
            <a:lstStyle/>
            <a:p>
              <a:endParaRPr lang="en-ZA"/>
            </a:p>
          </p:txBody>
        </p:sp>
        <p:sp>
          <p:nvSpPr>
            <p:cNvPr id="244743" name="Line 7"/>
            <p:cNvSpPr>
              <a:spLocks noChangeShapeType="1"/>
            </p:cNvSpPr>
            <p:nvPr/>
          </p:nvSpPr>
          <p:spPr bwMode="auto">
            <a:xfrm>
              <a:off x="1185863" y="3095625"/>
              <a:ext cx="6780212" cy="0"/>
            </a:xfrm>
            <a:prstGeom prst="line">
              <a:avLst/>
            </a:prstGeom>
            <a:noFill/>
            <a:ln w="12700">
              <a:solidFill>
                <a:schemeClr val="bg1"/>
              </a:solidFill>
              <a:round/>
              <a:headEnd/>
              <a:tailEnd/>
            </a:ln>
            <a:effectLst/>
          </p:spPr>
          <p:txBody>
            <a:bodyPr/>
            <a:lstStyle/>
            <a:p>
              <a:endParaRPr lang="en-ZA"/>
            </a:p>
          </p:txBody>
        </p:sp>
        <p:sp>
          <p:nvSpPr>
            <p:cNvPr id="244744" name="Line 8"/>
            <p:cNvSpPr>
              <a:spLocks noChangeShapeType="1"/>
            </p:cNvSpPr>
            <p:nvPr/>
          </p:nvSpPr>
          <p:spPr bwMode="auto">
            <a:xfrm>
              <a:off x="1185863" y="2705100"/>
              <a:ext cx="6780212" cy="0"/>
            </a:xfrm>
            <a:prstGeom prst="line">
              <a:avLst/>
            </a:prstGeom>
            <a:noFill/>
            <a:ln w="9525">
              <a:solidFill>
                <a:schemeClr val="bg1"/>
              </a:solidFill>
              <a:round/>
              <a:headEnd/>
              <a:tailEnd/>
            </a:ln>
            <a:effectLst/>
          </p:spPr>
          <p:txBody>
            <a:bodyPr/>
            <a:lstStyle/>
            <a:p>
              <a:endParaRPr lang="en-ZA"/>
            </a:p>
          </p:txBody>
        </p:sp>
        <p:sp>
          <p:nvSpPr>
            <p:cNvPr id="244745" name="Line 9"/>
            <p:cNvSpPr>
              <a:spLocks noChangeShapeType="1"/>
            </p:cNvSpPr>
            <p:nvPr/>
          </p:nvSpPr>
          <p:spPr bwMode="auto">
            <a:xfrm>
              <a:off x="1185863" y="2314575"/>
              <a:ext cx="6780212" cy="0"/>
            </a:xfrm>
            <a:prstGeom prst="line">
              <a:avLst/>
            </a:prstGeom>
            <a:noFill/>
            <a:ln w="9525">
              <a:solidFill>
                <a:schemeClr val="bg1"/>
              </a:solidFill>
              <a:round/>
              <a:headEnd/>
              <a:tailEnd/>
            </a:ln>
            <a:effectLst/>
          </p:spPr>
          <p:txBody>
            <a:bodyPr/>
            <a:lstStyle/>
            <a:p>
              <a:endParaRPr lang="en-ZA"/>
            </a:p>
          </p:txBody>
        </p:sp>
        <p:sp>
          <p:nvSpPr>
            <p:cNvPr id="244746" name="Line 10"/>
            <p:cNvSpPr>
              <a:spLocks noChangeShapeType="1"/>
            </p:cNvSpPr>
            <p:nvPr/>
          </p:nvSpPr>
          <p:spPr bwMode="auto">
            <a:xfrm>
              <a:off x="1185863" y="1924050"/>
              <a:ext cx="6780212" cy="0"/>
            </a:xfrm>
            <a:prstGeom prst="line">
              <a:avLst/>
            </a:prstGeom>
            <a:noFill/>
            <a:ln w="9525">
              <a:solidFill>
                <a:schemeClr val="bg1"/>
              </a:solidFill>
              <a:round/>
              <a:headEnd/>
              <a:tailEnd/>
            </a:ln>
            <a:effectLst/>
          </p:spPr>
          <p:txBody>
            <a:bodyPr/>
            <a:lstStyle/>
            <a:p>
              <a:endParaRPr lang="en-ZA"/>
            </a:p>
          </p:txBody>
        </p:sp>
        <p:sp>
          <p:nvSpPr>
            <p:cNvPr id="244747" name="Freeform 11"/>
            <p:cNvSpPr>
              <a:spLocks/>
            </p:cNvSpPr>
            <p:nvPr/>
          </p:nvSpPr>
          <p:spPr bwMode="auto">
            <a:xfrm>
              <a:off x="663575" y="1227138"/>
              <a:ext cx="7440613" cy="3836987"/>
            </a:xfrm>
            <a:custGeom>
              <a:avLst/>
              <a:gdLst/>
              <a:ahLst/>
              <a:cxnLst>
                <a:cxn ang="0">
                  <a:pos x="335" y="2181"/>
                </a:cxn>
                <a:cxn ang="0">
                  <a:pos x="1591" y="1913"/>
                </a:cxn>
                <a:cxn ang="0">
                  <a:pos x="2483" y="1521"/>
                </a:cxn>
                <a:cxn ang="0">
                  <a:pos x="3571" y="853"/>
                </a:cxn>
                <a:cxn ang="0">
                  <a:pos x="4443" y="161"/>
                </a:cxn>
                <a:cxn ang="0">
                  <a:pos x="4527" y="217"/>
                </a:cxn>
                <a:cxn ang="0">
                  <a:pos x="4351" y="1465"/>
                </a:cxn>
                <a:cxn ang="0">
                  <a:pos x="2511" y="2253"/>
                </a:cxn>
                <a:cxn ang="0">
                  <a:pos x="363" y="2405"/>
                </a:cxn>
                <a:cxn ang="0">
                  <a:pos x="392" y="2238"/>
                </a:cxn>
              </a:cxnLst>
              <a:rect l="0" t="0" r="r" b="b"/>
              <a:pathLst>
                <a:path w="4687" h="2417">
                  <a:moveTo>
                    <a:pt x="335" y="2181"/>
                  </a:moveTo>
                  <a:cubicBezTo>
                    <a:pt x="470" y="2094"/>
                    <a:pt x="1233" y="2023"/>
                    <a:pt x="1591" y="1913"/>
                  </a:cubicBezTo>
                  <a:cubicBezTo>
                    <a:pt x="1949" y="1803"/>
                    <a:pt x="2153" y="1698"/>
                    <a:pt x="2483" y="1521"/>
                  </a:cubicBezTo>
                  <a:cubicBezTo>
                    <a:pt x="2813" y="1344"/>
                    <a:pt x="3244" y="1080"/>
                    <a:pt x="3571" y="853"/>
                  </a:cubicBezTo>
                  <a:cubicBezTo>
                    <a:pt x="3898" y="626"/>
                    <a:pt x="4284" y="267"/>
                    <a:pt x="4443" y="161"/>
                  </a:cubicBezTo>
                  <a:cubicBezTo>
                    <a:pt x="4602" y="55"/>
                    <a:pt x="4542" y="0"/>
                    <a:pt x="4527" y="217"/>
                  </a:cubicBezTo>
                  <a:cubicBezTo>
                    <a:pt x="4512" y="434"/>
                    <a:pt x="4687" y="1126"/>
                    <a:pt x="4351" y="1465"/>
                  </a:cubicBezTo>
                  <a:cubicBezTo>
                    <a:pt x="4015" y="1804"/>
                    <a:pt x="3176" y="2096"/>
                    <a:pt x="2511" y="2253"/>
                  </a:cubicBezTo>
                  <a:cubicBezTo>
                    <a:pt x="1846" y="2410"/>
                    <a:pt x="726" y="2417"/>
                    <a:pt x="363" y="2405"/>
                  </a:cubicBezTo>
                  <a:cubicBezTo>
                    <a:pt x="0" y="2393"/>
                    <a:pt x="341" y="2228"/>
                    <a:pt x="392" y="2238"/>
                  </a:cubicBezTo>
                </a:path>
              </a:pathLst>
            </a:custGeom>
            <a:solidFill>
              <a:srgbClr val="FFCDFF">
                <a:alpha val="73000"/>
              </a:srgbClr>
            </a:solidFill>
            <a:ln w="9525">
              <a:noFill/>
              <a:round/>
              <a:headEnd type="none" w="med" len="med"/>
              <a:tailEnd type="none" w="med" len="med"/>
            </a:ln>
            <a:effectLst/>
          </p:spPr>
          <p:txBody>
            <a:bodyPr/>
            <a:lstStyle/>
            <a:p>
              <a:endParaRPr lang="en-ZA"/>
            </a:p>
          </p:txBody>
        </p:sp>
        <p:sp>
          <p:nvSpPr>
            <p:cNvPr id="244748" name="Freeform 12"/>
            <p:cNvSpPr>
              <a:spLocks/>
            </p:cNvSpPr>
            <p:nvPr/>
          </p:nvSpPr>
          <p:spPr bwMode="auto">
            <a:xfrm>
              <a:off x="2613025" y="1747838"/>
              <a:ext cx="5381625" cy="3306762"/>
            </a:xfrm>
            <a:custGeom>
              <a:avLst/>
              <a:gdLst/>
              <a:ahLst/>
              <a:cxnLst>
                <a:cxn ang="0">
                  <a:pos x="151" y="2077"/>
                </a:cxn>
                <a:cxn ang="0">
                  <a:pos x="491" y="2045"/>
                </a:cxn>
                <a:cxn ang="0">
                  <a:pos x="1523" y="1853"/>
                </a:cxn>
                <a:cxn ang="0">
                  <a:pos x="2635" y="1449"/>
                </a:cxn>
                <a:cxn ang="0">
                  <a:pos x="3247" y="773"/>
                </a:cxn>
                <a:cxn ang="0">
                  <a:pos x="3383" y="217"/>
                </a:cxn>
                <a:cxn ang="0">
                  <a:pos x="3287" y="2077"/>
                </a:cxn>
                <a:cxn ang="0">
                  <a:pos x="2935" y="2073"/>
                </a:cxn>
                <a:cxn ang="0">
                  <a:pos x="1395" y="2081"/>
                </a:cxn>
                <a:cxn ang="0">
                  <a:pos x="151" y="2077"/>
                </a:cxn>
              </a:cxnLst>
              <a:rect l="0" t="0" r="r" b="b"/>
              <a:pathLst>
                <a:path w="3390" h="2083">
                  <a:moveTo>
                    <a:pt x="151" y="2077"/>
                  </a:moveTo>
                  <a:cubicBezTo>
                    <a:pt x="0" y="2071"/>
                    <a:pt x="262" y="2082"/>
                    <a:pt x="491" y="2045"/>
                  </a:cubicBezTo>
                  <a:cubicBezTo>
                    <a:pt x="720" y="2008"/>
                    <a:pt x="1166" y="1952"/>
                    <a:pt x="1523" y="1853"/>
                  </a:cubicBezTo>
                  <a:cubicBezTo>
                    <a:pt x="1880" y="1754"/>
                    <a:pt x="2348" y="1629"/>
                    <a:pt x="2635" y="1449"/>
                  </a:cubicBezTo>
                  <a:cubicBezTo>
                    <a:pt x="2922" y="1269"/>
                    <a:pt x="3122" y="978"/>
                    <a:pt x="3247" y="773"/>
                  </a:cubicBezTo>
                  <a:cubicBezTo>
                    <a:pt x="3372" y="568"/>
                    <a:pt x="3376" y="0"/>
                    <a:pt x="3383" y="217"/>
                  </a:cubicBezTo>
                  <a:cubicBezTo>
                    <a:pt x="3390" y="434"/>
                    <a:pt x="3362" y="1768"/>
                    <a:pt x="3287" y="2077"/>
                  </a:cubicBezTo>
                  <a:lnTo>
                    <a:pt x="2935" y="2073"/>
                  </a:lnTo>
                  <a:cubicBezTo>
                    <a:pt x="2620" y="2074"/>
                    <a:pt x="1859" y="2080"/>
                    <a:pt x="1395" y="2081"/>
                  </a:cubicBezTo>
                  <a:cubicBezTo>
                    <a:pt x="931" y="2082"/>
                    <a:pt x="302" y="2083"/>
                    <a:pt x="151" y="2077"/>
                  </a:cubicBezTo>
                  <a:close/>
                </a:path>
              </a:pathLst>
            </a:custGeom>
            <a:solidFill>
              <a:srgbClr val="FFECD1">
                <a:alpha val="73000"/>
              </a:srgbClr>
            </a:solidFill>
            <a:ln w="9525">
              <a:noFill/>
              <a:round/>
              <a:headEnd type="none" w="med" len="med"/>
              <a:tailEnd type="none" w="med" len="med"/>
            </a:ln>
            <a:effectLst/>
          </p:spPr>
          <p:txBody>
            <a:bodyPr/>
            <a:lstStyle/>
            <a:p>
              <a:endParaRPr lang="en-ZA"/>
            </a:p>
          </p:txBody>
        </p:sp>
        <p:sp>
          <p:nvSpPr>
            <p:cNvPr id="244749" name="Freeform 13"/>
            <p:cNvSpPr>
              <a:spLocks/>
            </p:cNvSpPr>
            <p:nvPr/>
          </p:nvSpPr>
          <p:spPr bwMode="auto">
            <a:xfrm>
              <a:off x="4573588" y="1133475"/>
              <a:ext cx="1504950" cy="1993900"/>
            </a:xfrm>
            <a:custGeom>
              <a:avLst/>
              <a:gdLst/>
              <a:ahLst/>
              <a:cxnLst>
                <a:cxn ang="0">
                  <a:pos x="0" y="1256"/>
                </a:cxn>
                <a:cxn ang="0">
                  <a:pos x="640" y="624"/>
                </a:cxn>
                <a:cxn ang="0">
                  <a:pos x="948" y="0"/>
                </a:cxn>
              </a:cxnLst>
              <a:rect l="0" t="0" r="r" b="b"/>
              <a:pathLst>
                <a:path w="948" h="1256">
                  <a:moveTo>
                    <a:pt x="0" y="1256"/>
                  </a:moveTo>
                  <a:cubicBezTo>
                    <a:pt x="107" y="1151"/>
                    <a:pt x="482" y="833"/>
                    <a:pt x="640" y="624"/>
                  </a:cubicBezTo>
                  <a:cubicBezTo>
                    <a:pt x="798" y="415"/>
                    <a:pt x="884" y="130"/>
                    <a:pt x="948" y="0"/>
                  </a:cubicBezTo>
                </a:path>
              </a:pathLst>
            </a:custGeom>
            <a:noFill/>
            <a:ln w="38100" cap="flat" cmpd="sng">
              <a:solidFill>
                <a:srgbClr val="A50021"/>
              </a:solidFill>
              <a:prstDash val="dash"/>
              <a:round/>
              <a:headEnd type="none" w="med" len="med"/>
              <a:tailEnd type="none" w="med" len="med"/>
            </a:ln>
            <a:effectLst/>
          </p:spPr>
          <p:txBody>
            <a:bodyPr/>
            <a:lstStyle/>
            <a:p>
              <a:endParaRPr lang="en-ZA"/>
            </a:p>
          </p:txBody>
        </p:sp>
        <p:sp>
          <p:nvSpPr>
            <p:cNvPr id="244750" name="Freeform 14"/>
            <p:cNvSpPr>
              <a:spLocks/>
            </p:cNvSpPr>
            <p:nvPr/>
          </p:nvSpPr>
          <p:spPr bwMode="auto">
            <a:xfrm>
              <a:off x="2039938" y="4473575"/>
              <a:ext cx="3398837" cy="527050"/>
            </a:xfrm>
            <a:custGeom>
              <a:avLst/>
              <a:gdLst/>
              <a:ahLst/>
              <a:cxnLst>
                <a:cxn ang="0">
                  <a:pos x="0" y="332"/>
                </a:cxn>
                <a:cxn ang="0">
                  <a:pos x="1064" y="248"/>
                </a:cxn>
                <a:cxn ang="0">
                  <a:pos x="1601" y="159"/>
                </a:cxn>
                <a:cxn ang="0">
                  <a:pos x="2141" y="0"/>
                </a:cxn>
              </a:cxnLst>
              <a:rect l="0" t="0" r="r" b="b"/>
              <a:pathLst>
                <a:path w="2141" h="332">
                  <a:moveTo>
                    <a:pt x="0" y="332"/>
                  </a:moveTo>
                  <a:cubicBezTo>
                    <a:pt x="177" y="318"/>
                    <a:pt x="797" y="277"/>
                    <a:pt x="1064" y="248"/>
                  </a:cubicBezTo>
                  <a:cubicBezTo>
                    <a:pt x="1331" y="215"/>
                    <a:pt x="1421" y="200"/>
                    <a:pt x="1601" y="159"/>
                  </a:cubicBezTo>
                  <a:cubicBezTo>
                    <a:pt x="1781" y="118"/>
                    <a:pt x="2029" y="33"/>
                    <a:pt x="2141" y="0"/>
                  </a:cubicBezTo>
                </a:path>
              </a:pathLst>
            </a:custGeom>
            <a:noFill/>
            <a:ln w="38100" cmpd="sng">
              <a:solidFill>
                <a:srgbClr val="660066"/>
              </a:solidFill>
              <a:round/>
              <a:headEnd type="none" w="med" len="med"/>
              <a:tailEnd type="none" w="med" len="med"/>
            </a:ln>
            <a:effectLst/>
          </p:spPr>
          <p:txBody>
            <a:bodyPr/>
            <a:lstStyle/>
            <a:p>
              <a:endParaRPr lang="en-ZA"/>
            </a:p>
          </p:txBody>
        </p:sp>
        <p:grpSp>
          <p:nvGrpSpPr>
            <p:cNvPr id="3" name="Group 15"/>
            <p:cNvGrpSpPr>
              <a:grpSpLocks noChangeAspect="1"/>
            </p:cNvGrpSpPr>
            <p:nvPr/>
          </p:nvGrpSpPr>
          <p:grpSpPr bwMode="auto">
            <a:xfrm>
              <a:off x="1976438" y="4932363"/>
              <a:ext cx="144462" cy="134937"/>
              <a:chOff x="1344" y="3892"/>
              <a:chExt cx="60" cy="56"/>
            </a:xfrm>
          </p:grpSpPr>
          <p:sp>
            <p:nvSpPr>
              <p:cNvPr id="244752" name="Oval 16"/>
              <p:cNvSpPr>
                <a:spLocks noChangeAspect="1" noChangeArrowheads="1"/>
              </p:cNvSpPr>
              <p:nvPr/>
            </p:nvSpPr>
            <p:spPr bwMode="auto">
              <a:xfrm>
                <a:off x="1344" y="3892"/>
                <a:ext cx="60" cy="56"/>
              </a:xfrm>
              <a:prstGeom prst="ellipse">
                <a:avLst/>
              </a:prstGeom>
              <a:solidFill>
                <a:srgbClr val="660066"/>
              </a:solidFill>
              <a:ln w="9525" algn="ctr">
                <a:noFill/>
                <a:round/>
                <a:headEnd/>
                <a:tailEnd/>
              </a:ln>
              <a:effectLst/>
            </p:spPr>
            <p:txBody>
              <a:bodyPr wrap="none" anchor="ctr"/>
              <a:lstStyle/>
              <a:p>
                <a:endParaRPr lang="en-ZA"/>
              </a:p>
            </p:txBody>
          </p:sp>
          <p:sp>
            <p:nvSpPr>
              <p:cNvPr id="244753" name="Oval 17"/>
              <p:cNvSpPr>
                <a:spLocks noChangeAspect="1" noChangeArrowheads="1"/>
              </p:cNvSpPr>
              <p:nvPr/>
            </p:nvSpPr>
            <p:spPr bwMode="auto">
              <a:xfrm>
                <a:off x="1351" y="3896"/>
                <a:ext cx="42" cy="41"/>
              </a:xfrm>
              <a:prstGeom prst="ellipse">
                <a:avLst/>
              </a:prstGeom>
              <a:gradFill rotWithShape="1">
                <a:gsLst>
                  <a:gs pos="0">
                    <a:srgbClr val="660066">
                      <a:gamma/>
                      <a:tint val="56078"/>
                      <a:invGamma/>
                    </a:srgbClr>
                  </a:gs>
                  <a:gs pos="100000">
                    <a:srgbClr val="660066"/>
                  </a:gs>
                </a:gsLst>
                <a:path path="shape">
                  <a:fillToRect l="50000" t="50000" r="50000" b="50000"/>
                </a:path>
              </a:gradFill>
              <a:ln w="9525" algn="ctr">
                <a:noFill/>
                <a:round/>
                <a:headEnd/>
                <a:tailEnd/>
              </a:ln>
              <a:effectLst/>
            </p:spPr>
            <p:txBody>
              <a:bodyPr wrap="none" anchor="ctr"/>
              <a:lstStyle/>
              <a:p>
                <a:endParaRPr lang="en-ZA"/>
              </a:p>
            </p:txBody>
          </p:sp>
        </p:grpSp>
        <p:sp>
          <p:nvSpPr>
            <p:cNvPr id="244754" name="Freeform 18"/>
            <p:cNvSpPr>
              <a:spLocks/>
            </p:cNvSpPr>
            <p:nvPr/>
          </p:nvSpPr>
          <p:spPr bwMode="auto">
            <a:xfrm>
              <a:off x="2906713" y="3783013"/>
              <a:ext cx="2522537" cy="684212"/>
            </a:xfrm>
            <a:custGeom>
              <a:avLst/>
              <a:gdLst/>
              <a:ahLst/>
              <a:cxnLst>
                <a:cxn ang="0">
                  <a:pos x="0" y="431"/>
                </a:cxn>
                <a:cxn ang="0">
                  <a:pos x="1040" y="225"/>
                </a:cxn>
                <a:cxn ang="0">
                  <a:pos x="1589" y="0"/>
                </a:cxn>
              </a:cxnLst>
              <a:rect l="0" t="0" r="r" b="b"/>
              <a:pathLst>
                <a:path w="1589" h="431">
                  <a:moveTo>
                    <a:pt x="0" y="431"/>
                  </a:moveTo>
                  <a:cubicBezTo>
                    <a:pt x="173" y="397"/>
                    <a:pt x="775" y="297"/>
                    <a:pt x="1040" y="225"/>
                  </a:cubicBezTo>
                  <a:cubicBezTo>
                    <a:pt x="1305" y="153"/>
                    <a:pt x="1475" y="47"/>
                    <a:pt x="1589" y="0"/>
                  </a:cubicBezTo>
                </a:path>
              </a:pathLst>
            </a:custGeom>
            <a:noFill/>
            <a:ln w="38100" cmpd="sng">
              <a:solidFill>
                <a:srgbClr val="CC00FF"/>
              </a:solidFill>
              <a:round/>
              <a:headEnd type="none" w="med" len="med"/>
              <a:tailEnd type="none" w="med" len="med"/>
            </a:ln>
            <a:effectLst/>
          </p:spPr>
          <p:txBody>
            <a:bodyPr/>
            <a:lstStyle/>
            <a:p>
              <a:endParaRPr lang="en-ZA"/>
            </a:p>
          </p:txBody>
        </p:sp>
        <p:grpSp>
          <p:nvGrpSpPr>
            <p:cNvPr id="4" name="Group 19"/>
            <p:cNvGrpSpPr>
              <a:grpSpLocks/>
            </p:cNvGrpSpPr>
            <p:nvPr/>
          </p:nvGrpSpPr>
          <p:grpSpPr bwMode="auto">
            <a:xfrm>
              <a:off x="2827338" y="4397375"/>
              <a:ext cx="144462" cy="134938"/>
              <a:chOff x="3116" y="3363"/>
              <a:chExt cx="91" cy="85"/>
            </a:xfrm>
          </p:grpSpPr>
          <p:sp>
            <p:nvSpPr>
              <p:cNvPr id="244756" name="Oval 20"/>
              <p:cNvSpPr>
                <a:spLocks noChangeAspect="1" noChangeArrowheads="1"/>
              </p:cNvSpPr>
              <p:nvPr/>
            </p:nvSpPr>
            <p:spPr bwMode="auto">
              <a:xfrm>
                <a:off x="3116" y="3363"/>
                <a:ext cx="91" cy="85"/>
              </a:xfrm>
              <a:prstGeom prst="ellipse">
                <a:avLst/>
              </a:prstGeom>
              <a:solidFill>
                <a:srgbClr val="CC00FF"/>
              </a:solidFill>
              <a:ln w="9525" algn="ctr">
                <a:noFill/>
                <a:round/>
                <a:headEnd/>
                <a:tailEnd/>
              </a:ln>
              <a:effectLst/>
            </p:spPr>
            <p:txBody>
              <a:bodyPr wrap="none" anchor="ctr"/>
              <a:lstStyle/>
              <a:p>
                <a:endParaRPr lang="en-ZA"/>
              </a:p>
            </p:txBody>
          </p:sp>
          <p:sp>
            <p:nvSpPr>
              <p:cNvPr id="244757" name="Oval 21"/>
              <p:cNvSpPr>
                <a:spLocks noChangeAspect="1" noChangeArrowheads="1"/>
              </p:cNvSpPr>
              <p:nvPr/>
            </p:nvSpPr>
            <p:spPr bwMode="auto">
              <a:xfrm>
                <a:off x="3125" y="3371"/>
                <a:ext cx="63" cy="62"/>
              </a:xfrm>
              <a:prstGeom prst="ellipse">
                <a:avLst/>
              </a:prstGeom>
              <a:gradFill rotWithShape="1">
                <a:gsLst>
                  <a:gs pos="0">
                    <a:srgbClr val="CC00FF">
                      <a:gamma/>
                      <a:tint val="34510"/>
                      <a:invGamma/>
                    </a:srgbClr>
                  </a:gs>
                  <a:gs pos="100000">
                    <a:srgbClr val="CC00FF"/>
                  </a:gs>
                </a:gsLst>
                <a:path path="shape">
                  <a:fillToRect l="50000" t="50000" r="50000" b="50000"/>
                </a:path>
              </a:gradFill>
              <a:ln w="9525" algn="ctr">
                <a:noFill/>
                <a:round/>
                <a:headEnd/>
                <a:tailEnd/>
              </a:ln>
              <a:effectLst/>
            </p:spPr>
            <p:txBody>
              <a:bodyPr wrap="none" anchor="ctr"/>
              <a:lstStyle/>
              <a:p>
                <a:endParaRPr lang="en-ZA"/>
              </a:p>
            </p:txBody>
          </p:sp>
        </p:grpSp>
        <p:grpSp>
          <p:nvGrpSpPr>
            <p:cNvPr id="5" name="Group 22"/>
            <p:cNvGrpSpPr>
              <a:grpSpLocks/>
            </p:cNvGrpSpPr>
            <p:nvPr/>
          </p:nvGrpSpPr>
          <p:grpSpPr bwMode="auto">
            <a:xfrm>
              <a:off x="1490662" y="4622800"/>
              <a:ext cx="584199" cy="307975"/>
              <a:chOff x="942" y="3526"/>
              <a:chExt cx="368" cy="194"/>
            </a:xfrm>
          </p:grpSpPr>
          <p:sp>
            <p:nvSpPr>
              <p:cNvPr id="244759" name="AutoShape 23"/>
              <p:cNvSpPr>
                <a:spLocks noChangeArrowheads="1"/>
              </p:cNvSpPr>
              <p:nvPr/>
            </p:nvSpPr>
            <p:spPr bwMode="auto">
              <a:xfrm>
                <a:off x="951" y="3558"/>
                <a:ext cx="336" cy="138"/>
              </a:xfrm>
              <a:prstGeom prst="roundRect">
                <a:avLst>
                  <a:gd name="adj" fmla="val 16667"/>
                </a:avLst>
              </a:prstGeom>
              <a:solidFill>
                <a:schemeClr val="bg1"/>
              </a:solidFill>
              <a:ln w="12700">
                <a:solidFill>
                  <a:srgbClr val="660066"/>
                </a:solidFill>
                <a:round/>
                <a:headEnd/>
                <a:tailEnd/>
              </a:ln>
              <a:effectLst/>
            </p:spPr>
            <p:txBody>
              <a:bodyPr wrap="none" anchor="ctr"/>
              <a:lstStyle/>
              <a:p>
                <a:endParaRPr lang="en-ZA"/>
              </a:p>
            </p:txBody>
          </p:sp>
          <p:sp>
            <p:nvSpPr>
              <p:cNvPr id="244760" name="Text Box 24"/>
              <p:cNvSpPr txBox="1">
                <a:spLocks noChangeArrowheads="1"/>
              </p:cNvSpPr>
              <p:nvPr/>
            </p:nvSpPr>
            <p:spPr bwMode="auto">
              <a:xfrm>
                <a:off x="942" y="3526"/>
                <a:ext cx="368" cy="194"/>
              </a:xfrm>
              <a:prstGeom prst="rect">
                <a:avLst/>
              </a:prstGeom>
              <a:noFill/>
              <a:ln w="9525">
                <a:noFill/>
                <a:miter lim="800000"/>
                <a:headEnd/>
                <a:tailEnd/>
              </a:ln>
              <a:effectLst/>
            </p:spPr>
            <p:txBody>
              <a:bodyPr wrap="none">
                <a:spAutoFit/>
              </a:bodyPr>
              <a:lstStyle/>
              <a:p>
                <a:pPr algn="l" eaLnBrk="1" hangingPunct="1">
                  <a:lnSpc>
                    <a:spcPct val="100000"/>
                  </a:lnSpc>
                  <a:spcBef>
                    <a:spcPct val="0"/>
                  </a:spcBef>
                  <a:buClrTx/>
                </a:pPr>
                <a:r>
                  <a:rPr lang="de-DE" sz="1400" b="1" dirty="0">
                    <a:latin typeface="Arial Narrow" pitchFamily="34" charset="0"/>
                  </a:rPr>
                  <a:t>ADSL</a:t>
                </a:r>
                <a:endParaRPr lang="en-US" sz="1400" b="1" dirty="0">
                  <a:latin typeface="Arial Narrow" pitchFamily="34" charset="0"/>
                </a:endParaRPr>
              </a:p>
            </p:txBody>
          </p:sp>
        </p:grpSp>
        <p:sp>
          <p:nvSpPr>
            <p:cNvPr id="244761" name="AutoShape 25"/>
            <p:cNvSpPr>
              <a:spLocks noChangeArrowheads="1"/>
            </p:cNvSpPr>
            <p:nvPr/>
          </p:nvSpPr>
          <p:spPr bwMode="auto">
            <a:xfrm>
              <a:off x="2514600" y="4583113"/>
              <a:ext cx="533400" cy="219075"/>
            </a:xfrm>
            <a:prstGeom prst="roundRect">
              <a:avLst>
                <a:gd name="adj" fmla="val 16667"/>
              </a:avLst>
            </a:prstGeom>
            <a:solidFill>
              <a:schemeClr val="bg1"/>
            </a:solidFill>
            <a:ln w="12700">
              <a:solidFill>
                <a:srgbClr val="CC00FF"/>
              </a:solidFill>
              <a:round/>
              <a:headEnd/>
              <a:tailEnd/>
            </a:ln>
            <a:effectLst/>
          </p:spPr>
          <p:txBody>
            <a:bodyPr wrap="none" anchor="ctr"/>
            <a:lstStyle/>
            <a:p>
              <a:endParaRPr lang="en-ZA"/>
            </a:p>
          </p:txBody>
        </p:sp>
        <p:sp>
          <p:nvSpPr>
            <p:cNvPr id="244762" name="Text Box 26"/>
            <p:cNvSpPr txBox="1">
              <a:spLocks noChangeArrowheads="1"/>
            </p:cNvSpPr>
            <p:nvPr/>
          </p:nvSpPr>
          <p:spPr bwMode="auto">
            <a:xfrm>
              <a:off x="2481263" y="4532313"/>
              <a:ext cx="575799" cy="307777"/>
            </a:xfrm>
            <a:prstGeom prst="rect">
              <a:avLst/>
            </a:prstGeom>
            <a:noFill/>
            <a:ln w="9525">
              <a:noFill/>
              <a:miter lim="800000"/>
              <a:headEnd/>
              <a:tailEnd/>
            </a:ln>
            <a:effectLst/>
          </p:spPr>
          <p:txBody>
            <a:bodyPr wrap="none">
              <a:spAutoFit/>
            </a:bodyPr>
            <a:lstStyle/>
            <a:p>
              <a:pPr algn="l" eaLnBrk="1" hangingPunct="1">
                <a:lnSpc>
                  <a:spcPct val="100000"/>
                </a:lnSpc>
                <a:spcBef>
                  <a:spcPct val="0"/>
                </a:spcBef>
                <a:buClrTx/>
              </a:pPr>
              <a:r>
                <a:rPr lang="de-DE" sz="1400" b="1" dirty="0">
                  <a:latin typeface="Arial Narrow" pitchFamily="34" charset="0"/>
                </a:rPr>
                <a:t>VDSL</a:t>
              </a:r>
              <a:endParaRPr lang="en-US" sz="1400" b="1" dirty="0">
                <a:latin typeface="Arial Narrow" pitchFamily="34" charset="0"/>
              </a:endParaRPr>
            </a:p>
          </p:txBody>
        </p:sp>
        <p:sp>
          <p:nvSpPr>
            <p:cNvPr id="244763" name="Freeform 27"/>
            <p:cNvSpPr>
              <a:spLocks/>
            </p:cNvSpPr>
            <p:nvPr/>
          </p:nvSpPr>
          <p:spPr bwMode="auto">
            <a:xfrm>
              <a:off x="2878138" y="4883150"/>
              <a:ext cx="2517775" cy="161925"/>
            </a:xfrm>
            <a:custGeom>
              <a:avLst/>
              <a:gdLst/>
              <a:ahLst/>
              <a:cxnLst>
                <a:cxn ang="0">
                  <a:pos x="0" y="102"/>
                </a:cxn>
                <a:cxn ang="0">
                  <a:pos x="668" y="74"/>
                </a:cxn>
                <a:cxn ang="0">
                  <a:pos x="1166" y="51"/>
                </a:cxn>
                <a:cxn ang="0">
                  <a:pos x="1586" y="0"/>
                </a:cxn>
              </a:cxnLst>
              <a:rect l="0" t="0" r="r" b="b"/>
              <a:pathLst>
                <a:path w="1586" h="102">
                  <a:moveTo>
                    <a:pt x="0" y="102"/>
                  </a:moveTo>
                  <a:cubicBezTo>
                    <a:pt x="111" y="97"/>
                    <a:pt x="474" y="82"/>
                    <a:pt x="668" y="74"/>
                  </a:cubicBezTo>
                  <a:cubicBezTo>
                    <a:pt x="862" y="63"/>
                    <a:pt x="1013" y="63"/>
                    <a:pt x="1166" y="51"/>
                  </a:cubicBezTo>
                  <a:cubicBezTo>
                    <a:pt x="1319" y="39"/>
                    <a:pt x="1499" y="11"/>
                    <a:pt x="1586" y="0"/>
                  </a:cubicBezTo>
                </a:path>
              </a:pathLst>
            </a:custGeom>
            <a:noFill/>
            <a:ln w="38100" cmpd="sng">
              <a:solidFill>
                <a:srgbClr val="FF9900"/>
              </a:solidFill>
              <a:round/>
              <a:headEnd type="none" w="med" len="med"/>
              <a:tailEnd type="none" w="med" len="med"/>
            </a:ln>
            <a:effectLst/>
          </p:spPr>
          <p:txBody>
            <a:bodyPr/>
            <a:lstStyle/>
            <a:p>
              <a:endParaRPr lang="en-ZA"/>
            </a:p>
          </p:txBody>
        </p:sp>
        <p:sp>
          <p:nvSpPr>
            <p:cNvPr id="244764" name="Freeform 28"/>
            <p:cNvSpPr>
              <a:spLocks/>
            </p:cNvSpPr>
            <p:nvPr/>
          </p:nvSpPr>
          <p:spPr bwMode="auto">
            <a:xfrm>
              <a:off x="2478088" y="2316163"/>
              <a:ext cx="2960687" cy="2087562"/>
            </a:xfrm>
            <a:custGeom>
              <a:avLst/>
              <a:gdLst/>
              <a:ahLst/>
              <a:cxnLst>
                <a:cxn ang="0">
                  <a:pos x="0" y="1315"/>
                </a:cxn>
                <a:cxn ang="0">
                  <a:pos x="784" y="915"/>
                </a:cxn>
                <a:cxn ang="0">
                  <a:pos x="1325" y="507"/>
                </a:cxn>
                <a:cxn ang="0">
                  <a:pos x="1865" y="0"/>
                </a:cxn>
              </a:cxnLst>
              <a:rect l="0" t="0" r="r" b="b"/>
              <a:pathLst>
                <a:path w="1865" h="1315">
                  <a:moveTo>
                    <a:pt x="0" y="1315"/>
                  </a:moveTo>
                  <a:cubicBezTo>
                    <a:pt x="131" y="1248"/>
                    <a:pt x="563" y="1050"/>
                    <a:pt x="784" y="915"/>
                  </a:cubicBezTo>
                  <a:cubicBezTo>
                    <a:pt x="1003" y="775"/>
                    <a:pt x="1145" y="659"/>
                    <a:pt x="1325" y="507"/>
                  </a:cubicBezTo>
                  <a:cubicBezTo>
                    <a:pt x="1505" y="355"/>
                    <a:pt x="1753" y="106"/>
                    <a:pt x="1865" y="0"/>
                  </a:cubicBezTo>
                </a:path>
              </a:pathLst>
            </a:custGeom>
            <a:noFill/>
            <a:ln w="38100" cap="flat" cmpd="sng">
              <a:solidFill>
                <a:srgbClr val="A50021"/>
              </a:solidFill>
              <a:prstDash val="solid"/>
              <a:round/>
              <a:headEnd type="none" w="med" len="med"/>
              <a:tailEnd type="none" w="med" len="med"/>
            </a:ln>
            <a:effectLst/>
          </p:spPr>
          <p:txBody>
            <a:bodyPr/>
            <a:lstStyle/>
            <a:p>
              <a:endParaRPr lang="en-ZA"/>
            </a:p>
          </p:txBody>
        </p:sp>
        <p:grpSp>
          <p:nvGrpSpPr>
            <p:cNvPr id="6" name="Group 29"/>
            <p:cNvGrpSpPr>
              <a:grpSpLocks/>
            </p:cNvGrpSpPr>
            <p:nvPr/>
          </p:nvGrpSpPr>
          <p:grpSpPr bwMode="auto">
            <a:xfrm>
              <a:off x="2432050" y="4333875"/>
              <a:ext cx="144463" cy="134938"/>
              <a:chOff x="3364" y="2524"/>
              <a:chExt cx="91" cy="85"/>
            </a:xfrm>
          </p:grpSpPr>
          <p:sp>
            <p:nvSpPr>
              <p:cNvPr id="244766" name="Oval 30"/>
              <p:cNvSpPr>
                <a:spLocks noChangeAspect="1" noChangeArrowheads="1"/>
              </p:cNvSpPr>
              <p:nvPr/>
            </p:nvSpPr>
            <p:spPr bwMode="auto">
              <a:xfrm>
                <a:off x="3364" y="2524"/>
                <a:ext cx="91" cy="85"/>
              </a:xfrm>
              <a:prstGeom prst="ellipse">
                <a:avLst/>
              </a:prstGeom>
              <a:solidFill>
                <a:srgbClr val="A50021"/>
              </a:solidFill>
              <a:ln w="9525" algn="ctr">
                <a:noFill/>
                <a:round/>
                <a:headEnd/>
                <a:tailEnd/>
              </a:ln>
              <a:effectLst/>
            </p:spPr>
            <p:txBody>
              <a:bodyPr wrap="none" anchor="ctr"/>
              <a:lstStyle/>
              <a:p>
                <a:endParaRPr lang="en-ZA"/>
              </a:p>
            </p:txBody>
          </p:sp>
          <p:sp>
            <p:nvSpPr>
              <p:cNvPr id="244767" name="Oval 31"/>
              <p:cNvSpPr>
                <a:spLocks noChangeAspect="1" noChangeArrowheads="1"/>
              </p:cNvSpPr>
              <p:nvPr/>
            </p:nvSpPr>
            <p:spPr bwMode="auto">
              <a:xfrm>
                <a:off x="3376" y="2529"/>
                <a:ext cx="63" cy="62"/>
              </a:xfrm>
              <a:prstGeom prst="ellipse">
                <a:avLst/>
              </a:prstGeom>
              <a:gradFill rotWithShape="1">
                <a:gsLst>
                  <a:gs pos="0">
                    <a:srgbClr val="A50021">
                      <a:gamma/>
                      <a:tint val="34510"/>
                      <a:invGamma/>
                    </a:srgbClr>
                  </a:gs>
                  <a:gs pos="100000">
                    <a:srgbClr val="A50021"/>
                  </a:gs>
                </a:gsLst>
                <a:path path="shape">
                  <a:fillToRect l="50000" t="50000" r="50000" b="50000"/>
                </a:path>
              </a:gradFill>
              <a:ln w="9525" algn="ctr">
                <a:noFill/>
                <a:round/>
                <a:headEnd/>
                <a:tailEnd/>
              </a:ln>
              <a:effectLst/>
            </p:spPr>
            <p:txBody>
              <a:bodyPr wrap="none" anchor="ctr"/>
              <a:lstStyle/>
              <a:p>
                <a:endParaRPr lang="en-ZA"/>
              </a:p>
            </p:txBody>
          </p:sp>
        </p:grpSp>
        <p:sp>
          <p:nvSpPr>
            <p:cNvPr id="244768" name="AutoShape 32"/>
            <p:cNvSpPr>
              <a:spLocks noChangeArrowheads="1"/>
            </p:cNvSpPr>
            <p:nvPr/>
          </p:nvSpPr>
          <p:spPr bwMode="auto">
            <a:xfrm>
              <a:off x="2152650" y="4043363"/>
              <a:ext cx="533400" cy="219075"/>
            </a:xfrm>
            <a:prstGeom prst="roundRect">
              <a:avLst>
                <a:gd name="adj" fmla="val 16667"/>
              </a:avLst>
            </a:prstGeom>
            <a:solidFill>
              <a:schemeClr val="bg1"/>
            </a:solidFill>
            <a:ln w="12700">
              <a:solidFill>
                <a:srgbClr val="A50021"/>
              </a:solidFill>
              <a:round/>
              <a:headEnd/>
              <a:tailEnd/>
            </a:ln>
            <a:effectLst/>
          </p:spPr>
          <p:txBody>
            <a:bodyPr wrap="none" anchor="ctr"/>
            <a:lstStyle/>
            <a:p>
              <a:endParaRPr lang="en-ZA"/>
            </a:p>
          </p:txBody>
        </p:sp>
        <p:sp>
          <p:nvSpPr>
            <p:cNvPr id="244769" name="Text Box 33"/>
            <p:cNvSpPr txBox="1">
              <a:spLocks noChangeArrowheads="1"/>
            </p:cNvSpPr>
            <p:nvPr/>
          </p:nvSpPr>
          <p:spPr bwMode="auto">
            <a:xfrm>
              <a:off x="2116138" y="3992563"/>
              <a:ext cx="607859" cy="307777"/>
            </a:xfrm>
            <a:prstGeom prst="rect">
              <a:avLst/>
            </a:prstGeom>
            <a:noFill/>
            <a:ln w="9525">
              <a:noFill/>
              <a:miter lim="800000"/>
              <a:headEnd/>
              <a:tailEnd/>
            </a:ln>
            <a:effectLst/>
          </p:spPr>
          <p:txBody>
            <a:bodyPr wrap="none">
              <a:spAutoFit/>
            </a:bodyPr>
            <a:lstStyle/>
            <a:p>
              <a:pPr algn="l" eaLnBrk="1" hangingPunct="1">
                <a:lnSpc>
                  <a:spcPct val="100000"/>
                </a:lnSpc>
                <a:spcBef>
                  <a:spcPct val="0"/>
                </a:spcBef>
                <a:buClrTx/>
              </a:pPr>
              <a:r>
                <a:rPr lang="de-DE" sz="1400" b="1" dirty="0">
                  <a:latin typeface="Arial Narrow" pitchFamily="34" charset="0"/>
                </a:rPr>
                <a:t>BPON</a:t>
              </a:r>
              <a:endParaRPr lang="en-US" sz="1400" b="1" dirty="0">
                <a:latin typeface="Arial Narrow" pitchFamily="34" charset="0"/>
              </a:endParaRPr>
            </a:p>
          </p:txBody>
        </p:sp>
        <p:sp>
          <p:nvSpPr>
            <p:cNvPr id="244770" name="Text Box 34"/>
            <p:cNvSpPr txBox="1">
              <a:spLocks noChangeArrowheads="1"/>
            </p:cNvSpPr>
            <p:nvPr/>
          </p:nvSpPr>
          <p:spPr bwMode="auto">
            <a:xfrm>
              <a:off x="1730375" y="5381625"/>
              <a:ext cx="639919" cy="338554"/>
            </a:xfrm>
            <a:prstGeom prst="rect">
              <a:avLst/>
            </a:prstGeom>
            <a:noFill/>
            <a:ln w="9525">
              <a:noFill/>
              <a:miter lim="800000"/>
              <a:headEnd/>
              <a:tailEnd/>
            </a:ln>
            <a:effectLst/>
          </p:spPr>
          <p:txBody>
            <a:bodyPr wrap="none">
              <a:spAutoFit/>
            </a:bodyPr>
            <a:lstStyle/>
            <a:p>
              <a:pPr algn="l" eaLnBrk="1" hangingPunct="1">
                <a:lnSpc>
                  <a:spcPct val="100000"/>
                </a:lnSpc>
                <a:spcBef>
                  <a:spcPct val="0"/>
                </a:spcBef>
                <a:buClrTx/>
              </a:pPr>
              <a:r>
                <a:rPr lang="de-DE" sz="1600" b="1" dirty="0"/>
                <a:t>2000</a:t>
              </a:r>
              <a:endParaRPr lang="en-US" sz="1600" b="1" dirty="0"/>
            </a:p>
          </p:txBody>
        </p:sp>
        <p:sp>
          <p:nvSpPr>
            <p:cNvPr id="244771" name="Text Box 35"/>
            <p:cNvSpPr txBox="1">
              <a:spLocks noChangeArrowheads="1"/>
            </p:cNvSpPr>
            <p:nvPr/>
          </p:nvSpPr>
          <p:spPr bwMode="auto">
            <a:xfrm>
              <a:off x="2593975" y="5381625"/>
              <a:ext cx="639919" cy="338554"/>
            </a:xfrm>
            <a:prstGeom prst="rect">
              <a:avLst/>
            </a:prstGeom>
            <a:noFill/>
            <a:ln w="9525">
              <a:noFill/>
              <a:miter lim="800000"/>
              <a:headEnd/>
              <a:tailEnd/>
            </a:ln>
            <a:effectLst/>
          </p:spPr>
          <p:txBody>
            <a:bodyPr wrap="none">
              <a:spAutoFit/>
            </a:bodyPr>
            <a:lstStyle/>
            <a:p>
              <a:pPr algn="l" eaLnBrk="1" hangingPunct="1">
                <a:lnSpc>
                  <a:spcPct val="100000"/>
                </a:lnSpc>
                <a:spcBef>
                  <a:spcPct val="0"/>
                </a:spcBef>
                <a:buClrTx/>
              </a:pPr>
              <a:r>
                <a:rPr lang="de-DE" sz="1600" b="1" dirty="0"/>
                <a:t>2002</a:t>
              </a:r>
              <a:endParaRPr lang="en-US" sz="1600" b="1" dirty="0"/>
            </a:p>
          </p:txBody>
        </p:sp>
        <p:sp>
          <p:nvSpPr>
            <p:cNvPr id="244772" name="Line 36"/>
            <p:cNvSpPr>
              <a:spLocks noChangeShapeType="1"/>
            </p:cNvSpPr>
            <p:nvPr/>
          </p:nvSpPr>
          <p:spPr bwMode="auto">
            <a:xfrm>
              <a:off x="1260475" y="1647825"/>
              <a:ext cx="7462838" cy="0"/>
            </a:xfrm>
            <a:prstGeom prst="line">
              <a:avLst/>
            </a:prstGeom>
            <a:noFill/>
            <a:ln w="9525">
              <a:noFill/>
              <a:round/>
              <a:headEnd/>
              <a:tailEnd/>
            </a:ln>
            <a:effectLst/>
          </p:spPr>
          <p:txBody>
            <a:bodyPr/>
            <a:lstStyle/>
            <a:p>
              <a:endParaRPr lang="en-ZA"/>
            </a:p>
          </p:txBody>
        </p:sp>
        <p:sp>
          <p:nvSpPr>
            <p:cNvPr id="244773" name="Line 37"/>
            <p:cNvSpPr>
              <a:spLocks noChangeShapeType="1"/>
            </p:cNvSpPr>
            <p:nvPr/>
          </p:nvSpPr>
          <p:spPr bwMode="auto">
            <a:xfrm>
              <a:off x="1185863" y="1143000"/>
              <a:ext cx="6780212" cy="0"/>
            </a:xfrm>
            <a:prstGeom prst="line">
              <a:avLst/>
            </a:prstGeom>
            <a:noFill/>
            <a:ln w="9525">
              <a:solidFill>
                <a:schemeClr val="bg1"/>
              </a:solidFill>
              <a:round/>
              <a:headEnd/>
              <a:tailEnd/>
            </a:ln>
            <a:effectLst/>
          </p:spPr>
          <p:txBody>
            <a:bodyPr/>
            <a:lstStyle/>
            <a:p>
              <a:endParaRPr lang="en-ZA"/>
            </a:p>
          </p:txBody>
        </p:sp>
        <p:sp>
          <p:nvSpPr>
            <p:cNvPr id="244774" name="Rectangle 38"/>
            <p:cNvSpPr>
              <a:spLocks noChangeArrowheads="1"/>
            </p:cNvSpPr>
            <p:nvPr/>
          </p:nvSpPr>
          <p:spPr bwMode="auto">
            <a:xfrm>
              <a:off x="555625" y="1066800"/>
              <a:ext cx="730250" cy="4375150"/>
            </a:xfrm>
            <a:prstGeom prst="rect">
              <a:avLst/>
            </a:prstGeom>
            <a:solidFill>
              <a:schemeClr val="bg1"/>
            </a:solidFill>
            <a:ln w="9525">
              <a:noFill/>
              <a:miter lim="800000"/>
              <a:headEnd/>
              <a:tailEnd/>
            </a:ln>
            <a:effectLst/>
          </p:spPr>
          <p:txBody>
            <a:bodyPr wrap="none" anchor="ctr"/>
            <a:lstStyle/>
            <a:p>
              <a:endParaRPr lang="en-ZA"/>
            </a:p>
          </p:txBody>
        </p:sp>
        <p:sp>
          <p:nvSpPr>
            <p:cNvPr id="244775" name="Text Box 39"/>
            <p:cNvSpPr txBox="1">
              <a:spLocks noChangeArrowheads="1"/>
            </p:cNvSpPr>
            <p:nvPr/>
          </p:nvSpPr>
          <p:spPr bwMode="auto">
            <a:xfrm>
              <a:off x="943086" y="4859338"/>
              <a:ext cx="284052" cy="307777"/>
            </a:xfrm>
            <a:prstGeom prst="rect">
              <a:avLst/>
            </a:prstGeom>
            <a:noFill/>
            <a:ln w="9525" algn="ctr">
              <a:noFill/>
              <a:miter lim="800000"/>
              <a:headEnd/>
              <a:tailEnd/>
            </a:ln>
            <a:effectLst/>
          </p:spPr>
          <p:txBody>
            <a:bodyPr wrap="none">
              <a:spAutoFit/>
            </a:bodyPr>
            <a:lstStyle/>
            <a:p>
              <a:pPr algn="r" eaLnBrk="1" hangingPunct="1">
                <a:lnSpc>
                  <a:spcPct val="100000"/>
                </a:lnSpc>
                <a:spcBef>
                  <a:spcPct val="0"/>
                </a:spcBef>
                <a:buClrTx/>
              </a:pPr>
              <a:r>
                <a:rPr lang="de-DE" sz="1400" b="1" dirty="0"/>
                <a:t>0</a:t>
              </a:r>
              <a:endParaRPr lang="en-US" sz="1400" b="1" dirty="0"/>
            </a:p>
          </p:txBody>
        </p:sp>
        <p:sp>
          <p:nvSpPr>
            <p:cNvPr id="244776" name="Text Box 40"/>
            <p:cNvSpPr txBox="1">
              <a:spLocks noChangeArrowheads="1"/>
            </p:cNvSpPr>
            <p:nvPr/>
          </p:nvSpPr>
          <p:spPr bwMode="auto">
            <a:xfrm>
              <a:off x="694620" y="2952750"/>
              <a:ext cx="532518" cy="307777"/>
            </a:xfrm>
            <a:prstGeom prst="rect">
              <a:avLst/>
            </a:prstGeom>
            <a:noFill/>
            <a:ln w="9525" algn="ctr">
              <a:noFill/>
              <a:miter lim="800000"/>
              <a:headEnd/>
              <a:tailEnd/>
            </a:ln>
            <a:effectLst/>
          </p:spPr>
          <p:txBody>
            <a:bodyPr wrap="none">
              <a:spAutoFit/>
            </a:bodyPr>
            <a:lstStyle/>
            <a:p>
              <a:pPr algn="r" eaLnBrk="1" hangingPunct="1">
                <a:lnSpc>
                  <a:spcPct val="100000"/>
                </a:lnSpc>
                <a:spcBef>
                  <a:spcPct val="0"/>
                </a:spcBef>
                <a:buClrTx/>
              </a:pPr>
              <a:r>
                <a:rPr lang="de-DE" sz="1400" b="1" dirty="0"/>
                <a:t>100 </a:t>
              </a:r>
              <a:endParaRPr lang="en-US" sz="1400" b="1" dirty="0"/>
            </a:p>
          </p:txBody>
        </p:sp>
        <p:sp>
          <p:nvSpPr>
            <p:cNvPr id="244777" name="Text Box 41"/>
            <p:cNvSpPr txBox="1">
              <a:spLocks noChangeArrowheads="1"/>
            </p:cNvSpPr>
            <p:nvPr/>
          </p:nvSpPr>
          <p:spPr bwMode="auto">
            <a:xfrm>
              <a:off x="794006" y="3327400"/>
              <a:ext cx="433132" cy="307777"/>
            </a:xfrm>
            <a:prstGeom prst="rect">
              <a:avLst/>
            </a:prstGeom>
            <a:noFill/>
            <a:ln w="9525" algn="ctr">
              <a:noFill/>
              <a:miter lim="800000"/>
              <a:headEnd/>
              <a:tailEnd/>
            </a:ln>
            <a:effectLst/>
          </p:spPr>
          <p:txBody>
            <a:bodyPr wrap="none">
              <a:spAutoFit/>
            </a:bodyPr>
            <a:lstStyle/>
            <a:p>
              <a:pPr algn="r" eaLnBrk="1" hangingPunct="1">
                <a:lnSpc>
                  <a:spcPct val="100000"/>
                </a:lnSpc>
                <a:spcBef>
                  <a:spcPct val="0"/>
                </a:spcBef>
                <a:buClrTx/>
              </a:pPr>
              <a:r>
                <a:rPr lang="de-DE" sz="1400" b="1" dirty="0"/>
                <a:t>80 </a:t>
              </a:r>
              <a:endParaRPr lang="en-US" sz="1400" b="1" dirty="0"/>
            </a:p>
          </p:txBody>
        </p:sp>
        <p:sp>
          <p:nvSpPr>
            <p:cNvPr id="244778" name="Text Box 42"/>
            <p:cNvSpPr txBox="1">
              <a:spLocks noChangeArrowheads="1"/>
            </p:cNvSpPr>
            <p:nvPr/>
          </p:nvSpPr>
          <p:spPr bwMode="auto">
            <a:xfrm>
              <a:off x="794006" y="3724275"/>
              <a:ext cx="433132" cy="307777"/>
            </a:xfrm>
            <a:prstGeom prst="rect">
              <a:avLst/>
            </a:prstGeom>
            <a:noFill/>
            <a:ln w="9525" algn="ctr">
              <a:noFill/>
              <a:miter lim="800000"/>
              <a:headEnd/>
              <a:tailEnd/>
            </a:ln>
            <a:effectLst/>
          </p:spPr>
          <p:txBody>
            <a:bodyPr wrap="none">
              <a:spAutoFit/>
            </a:bodyPr>
            <a:lstStyle/>
            <a:p>
              <a:pPr algn="r" eaLnBrk="1" hangingPunct="1">
                <a:lnSpc>
                  <a:spcPct val="100000"/>
                </a:lnSpc>
                <a:spcBef>
                  <a:spcPct val="0"/>
                </a:spcBef>
                <a:buClrTx/>
              </a:pPr>
              <a:r>
                <a:rPr lang="de-DE" sz="1400" b="1" dirty="0"/>
                <a:t>60 </a:t>
              </a:r>
              <a:endParaRPr lang="en-US" sz="1400" b="1" dirty="0"/>
            </a:p>
          </p:txBody>
        </p:sp>
        <p:sp>
          <p:nvSpPr>
            <p:cNvPr id="244779" name="Text Box 43"/>
            <p:cNvSpPr txBox="1">
              <a:spLocks noChangeArrowheads="1"/>
            </p:cNvSpPr>
            <p:nvPr/>
          </p:nvSpPr>
          <p:spPr bwMode="auto">
            <a:xfrm>
              <a:off x="794006" y="4108450"/>
              <a:ext cx="433132" cy="307777"/>
            </a:xfrm>
            <a:prstGeom prst="rect">
              <a:avLst/>
            </a:prstGeom>
            <a:noFill/>
            <a:ln w="9525" algn="ctr">
              <a:noFill/>
              <a:miter lim="800000"/>
              <a:headEnd/>
              <a:tailEnd/>
            </a:ln>
            <a:effectLst/>
          </p:spPr>
          <p:txBody>
            <a:bodyPr wrap="none">
              <a:spAutoFit/>
            </a:bodyPr>
            <a:lstStyle/>
            <a:p>
              <a:pPr algn="r" eaLnBrk="1" hangingPunct="1">
                <a:lnSpc>
                  <a:spcPct val="100000"/>
                </a:lnSpc>
                <a:spcBef>
                  <a:spcPct val="0"/>
                </a:spcBef>
                <a:buClrTx/>
              </a:pPr>
              <a:r>
                <a:rPr lang="de-DE" sz="1400" b="1" dirty="0"/>
                <a:t>40 </a:t>
              </a:r>
              <a:endParaRPr lang="en-US" sz="1400" b="1" dirty="0"/>
            </a:p>
          </p:txBody>
        </p:sp>
        <p:sp>
          <p:nvSpPr>
            <p:cNvPr id="244780" name="Text Box 44"/>
            <p:cNvSpPr txBox="1">
              <a:spLocks noChangeArrowheads="1"/>
            </p:cNvSpPr>
            <p:nvPr/>
          </p:nvSpPr>
          <p:spPr bwMode="auto">
            <a:xfrm>
              <a:off x="794006" y="4495800"/>
              <a:ext cx="433132" cy="307777"/>
            </a:xfrm>
            <a:prstGeom prst="rect">
              <a:avLst/>
            </a:prstGeom>
            <a:noFill/>
            <a:ln w="9525" algn="ctr">
              <a:noFill/>
              <a:miter lim="800000"/>
              <a:headEnd/>
              <a:tailEnd/>
            </a:ln>
            <a:effectLst/>
          </p:spPr>
          <p:txBody>
            <a:bodyPr wrap="none">
              <a:spAutoFit/>
            </a:bodyPr>
            <a:lstStyle/>
            <a:p>
              <a:pPr algn="r" eaLnBrk="1" hangingPunct="1">
                <a:lnSpc>
                  <a:spcPct val="100000"/>
                </a:lnSpc>
                <a:spcBef>
                  <a:spcPct val="0"/>
                </a:spcBef>
                <a:buClrTx/>
              </a:pPr>
              <a:r>
                <a:rPr lang="de-DE" sz="1400" b="1" dirty="0"/>
                <a:t>20 </a:t>
              </a:r>
              <a:endParaRPr lang="en-US" sz="1400" b="1" dirty="0"/>
            </a:p>
          </p:txBody>
        </p:sp>
        <p:sp>
          <p:nvSpPr>
            <p:cNvPr id="244781" name="Text Box 45"/>
            <p:cNvSpPr txBox="1">
              <a:spLocks noChangeArrowheads="1"/>
            </p:cNvSpPr>
            <p:nvPr/>
          </p:nvSpPr>
          <p:spPr bwMode="auto">
            <a:xfrm>
              <a:off x="694620" y="2549525"/>
              <a:ext cx="532518" cy="307777"/>
            </a:xfrm>
            <a:prstGeom prst="rect">
              <a:avLst/>
            </a:prstGeom>
            <a:noFill/>
            <a:ln w="9525" algn="ctr">
              <a:noFill/>
              <a:miter lim="800000"/>
              <a:headEnd/>
              <a:tailEnd/>
            </a:ln>
            <a:effectLst/>
          </p:spPr>
          <p:txBody>
            <a:bodyPr wrap="none">
              <a:spAutoFit/>
            </a:bodyPr>
            <a:lstStyle/>
            <a:p>
              <a:pPr algn="r" eaLnBrk="1" hangingPunct="1">
                <a:lnSpc>
                  <a:spcPct val="100000"/>
                </a:lnSpc>
                <a:spcBef>
                  <a:spcPct val="0"/>
                </a:spcBef>
                <a:buClrTx/>
              </a:pPr>
              <a:r>
                <a:rPr lang="de-DE" sz="1400" b="1" dirty="0"/>
                <a:t>120 </a:t>
              </a:r>
              <a:endParaRPr lang="en-US" sz="1400" b="1" dirty="0"/>
            </a:p>
          </p:txBody>
        </p:sp>
        <p:sp>
          <p:nvSpPr>
            <p:cNvPr id="244782" name="Text Box 46"/>
            <p:cNvSpPr txBox="1">
              <a:spLocks noChangeArrowheads="1"/>
            </p:cNvSpPr>
            <p:nvPr/>
          </p:nvSpPr>
          <p:spPr bwMode="auto">
            <a:xfrm>
              <a:off x="694620" y="2155825"/>
              <a:ext cx="532518" cy="307777"/>
            </a:xfrm>
            <a:prstGeom prst="rect">
              <a:avLst/>
            </a:prstGeom>
            <a:noFill/>
            <a:ln w="9525" algn="ctr">
              <a:noFill/>
              <a:miter lim="800000"/>
              <a:headEnd/>
              <a:tailEnd/>
            </a:ln>
            <a:effectLst/>
          </p:spPr>
          <p:txBody>
            <a:bodyPr wrap="none">
              <a:spAutoFit/>
            </a:bodyPr>
            <a:lstStyle/>
            <a:p>
              <a:pPr algn="r" eaLnBrk="1" hangingPunct="1">
                <a:lnSpc>
                  <a:spcPct val="100000"/>
                </a:lnSpc>
                <a:spcBef>
                  <a:spcPct val="0"/>
                </a:spcBef>
                <a:buClrTx/>
              </a:pPr>
              <a:r>
                <a:rPr lang="de-DE" sz="1400" b="1" dirty="0"/>
                <a:t>140 </a:t>
              </a:r>
              <a:endParaRPr lang="en-US" sz="1400" b="1" dirty="0"/>
            </a:p>
          </p:txBody>
        </p:sp>
        <p:sp>
          <p:nvSpPr>
            <p:cNvPr id="244783" name="Text Box 47"/>
            <p:cNvSpPr txBox="1">
              <a:spLocks noChangeArrowheads="1"/>
            </p:cNvSpPr>
            <p:nvPr/>
          </p:nvSpPr>
          <p:spPr bwMode="auto">
            <a:xfrm>
              <a:off x="694620" y="1765300"/>
              <a:ext cx="532518" cy="307777"/>
            </a:xfrm>
            <a:prstGeom prst="rect">
              <a:avLst/>
            </a:prstGeom>
            <a:noFill/>
            <a:ln w="9525" algn="ctr">
              <a:noFill/>
              <a:miter lim="800000"/>
              <a:headEnd/>
              <a:tailEnd/>
            </a:ln>
            <a:effectLst/>
          </p:spPr>
          <p:txBody>
            <a:bodyPr wrap="none">
              <a:spAutoFit/>
            </a:bodyPr>
            <a:lstStyle/>
            <a:p>
              <a:pPr algn="r" eaLnBrk="1" hangingPunct="1">
                <a:lnSpc>
                  <a:spcPct val="100000"/>
                </a:lnSpc>
                <a:spcBef>
                  <a:spcPct val="0"/>
                </a:spcBef>
                <a:buClrTx/>
              </a:pPr>
              <a:r>
                <a:rPr lang="de-DE" sz="1400" b="1" dirty="0"/>
                <a:t>160 </a:t>
              </a:r>
              <a:endParaRPr lang="en-US" sz="1400" b="1" dirty="0"/>
            </a:p>
          </p:txBody>
        </p:sp>
        <p:sp>
          <p:nvSpPr>
            <p:cNvPr id="244784" name="Text Box 48"/>
            <p:cNvSpPr txBox="1">
              <a:spLocks noChangeArrowheads="1"/>
            </p:cNvSpPr>
            <p:nvPr/>
          </p:nvSpPr>
          <p:spPr bwMode="auto">
            <a:xfrm rot="16200000">
              <a:off x="-1198254" y="2988617"/>
              <a:ext cx="3350597" cy="461665"/>
            </a:xfrm>
            <a:prstGeom prst="rect">
              <a:avLst/>
            </a:prstGeom>
            <a:noFill/>
            <a:ln w="9525">
              <a:noFill/>
              <a:miter lim="800000"/>
              <a:headEnd/>
              <a:tailEnd/>
            </a:ln>
            <a:effectLst/>
          </p:spPr>
          <p:txBody>
            <a:bodyPr wrap="none">
              <a:spAutoFit/>
            </a:bodyPr>
            <a:lstStyle/>
            <a:p>
              <a:pPr algn="l" eaLnBrk="1" hangingPunct="1">
                <a:lnSpc>
                  <a:spcPct val="100000"/>
                </a:lnSpc>
                <a:spcBef>
                  <a:spcPct val="0"/>
                </a:spcBef>
                <a:buClrTx/>
              </a:pPr>
              <a:r>
                <a:rPr lang="de-DE"/>
                <a:t>User Data Rate (Mbps)</a:t>
              </a:r>
              <a:endParaRPr lang="en-US"/>
            </a:p>
          </p:txBody>
        </p:sp>
        <p:sp>
          <p:nvSpPr>
            <p:cNvPr id="244785" name="Freeform 49"/>
            <p:cNvSpPr>
              <a:spLocks/>
            </p:cNvSpPr>
            <p:nvPr/>
          </p:nvSpPr>
          <p:spPr bwMode="auto">
            <a:xfrm>
              <a:off x="5353050" y="4148138"/>
              <a:ext cx="2049463" cy="744537"/>
            </a:xfrm>
            <a:custGeom>
              <a:avLst/>
              <a:gdLst/>
              <a:ahLst/>
              <a:cxnLst>
                <a:cxn ang="0">
                  <a:pos x="0" y="469"/>
                </a:cxn>
                <a:cxn ang="0">
                  <a:pos x="366" y="406"/>
                </a:cxn>
                <a:cxn ang="0">
                  <a:pos x="911" y="236"/>
                </a:cxn>
                <a:cxn ang="0">
                  <a:pos x="1291" y="0"/>
                </a:cxn>
              </a:cxnLst>
              <a:rect l="0" t="0" r="r" b="b"/>
              <a:pathLst>
                <a:path w="1291" h="469">
                  <a:moveTo>
                    <a:pt x="0" y="469"/>
                  </a:moveTo>
                  <a:cubicBezTo>
                    <a:pt x="61" y="459"/>
                    <a:pt x="214" y="445"/>
                    <a:pt x="366" y="406"/>
                  </a:cubicBezTo>
                  <a:cubicBezTo>
                    <a:pt x="579" y="355"/>
                    <a:pt x="757" y="304"/>
                    <a:pt x="911" y="236"/>
                  </a:cubicBezTo>
                  <a:cubicBezTo>
                    <a:pt x="1065" y="168"/>
                    <a:pt x="1212" y="49"/>
                    <a:pt x="1291" y="0"/>
                  </a:cubicBezTo>
                </a:path>
              </a:pathLst>
            </a:custGeom>
            <a:noFill/>
            <a:ln w="38100" cap="flat" cmpd="sng">
              <a:solidFill>
                <a:srgbClr val="FF9900"/>
              </a:solidFill>
              <a:prstDash val="dash"/>
              <a:round/>
              <a:headEnd type="none" w="med" len="med"/>
              <a:tailEnd type="none" w="med" len="med"/>
            </a:ln>
            <a:effectLst/>
          </p:spPr>
          <p:txBody>
            <a:bodyPr/>
            <a:lstStyle/>
            <a:p>
              <a:endParaRPr lang="en-ZA"/>
            </a:p>
          </p:txBody>
        </p:sp>
        <p:grpSp>
          <p:nvGrpSpPr>
            <p:cNvPr id="7" name="Group 50"/>
            <p:cNvGrpSpPr>
              <a:grpSpLocks noChangeAspect="1"/>
            </p:cNvGrpSpPr>
            <p:nvPr/>
          </p:nvGrpSpPr>
          <p:grpSpPr bwMode="auto">
            <a:xfrm>
              <a:off x="3660775" y="4791075"/>
              <a:ext cx="144463" cy="134938"/>
              <a:chOff x="1344" y="3892"/>
              <a:chExt cx="60" cy="56"/>
            </a:xfrm>
          </p:grpSpPr>
          <p:sp>
            <p:nvSpPr>
              <p:cNvPr id="244787" name="Oval 51"/>
              <p:cNvSpPr>
                <a:spLocks noChangeAspect="1" noChangeArrowheads="1"/>
              </p:cNvSpPr>
              <p:nvPr/>
            </p:nvSpPr>
            <p:spPr bwMode="auto">
              <a:xfrm>
                <a:off x="1344" y="3892"/>
                <a:ext cx="60" cy="56"/>
              </a:xfrm>
              <a:prstGeom prst="ellipse">
                <a:avLst/>
              </a:prstGeom>
              <a:solidFill>
                <a:srgbClr val="660066"/>
              </a:solidFill>
              <a:ln w="9525" algn="ctr">
                <a:noFill/>
                <a:round/>
                <a:headEnd/>
                <a:tailEnd/>
              </a:ln>
              <a:effectLst/>
            </p:spPr>
            <p:txBody>
              <a:bodyPr wrap="none" anchor="ctr"/>
              <a:lstStyle/>
              <a:p>
                <a:endParaRPr lang="en-ZA"/>
              </a:p>
            </p:txBody>
          </p:sp>
          <p:sp>
            <p:nvSpPr>
              <p:cNvPr id="244788" name="Oval 52"/>
              <p:cNvSpPr>
                <a:spLocks noChangeAspect="1" noChangeArrowheads="1"/>
              </p:cNvSpPr>
              <p:nvPr/>
            </p:nvSpPr>
            <p:spPr bwMode="auto">
              <a:xfrm>
                <a:off x="1351" y="3896"/>
                <a:ext cx="42" cy="41"/>
              </a:xfrm>
              <a:prstGeom prst="ellipse">
                <a:avLst/>
              </a:prstGeom>
              <a:gradFill rotWithShape="1">
                <a:gsLst>
                  <a:gs pos="0">
                    <a:srgbClr val="660066">
                      <a:gamma/>
                      <a:tint val="56078"/>
                      <a:invGamma/>
                    </a:srgbClr>
                  </a:gs>
                  <a:gs pos="100000">
                    <a:srgbClr val="660066"/>
                  </a:gs>
                </a:gsLst>
                <a:path path="shape">
                  <a:fillToRect l="50000" t="50000" r="50000" b="50000"/>
                </a:path>
              </a:gradFill>
              <a:ln w="9525" algn="ctr">
                <a:noFill/>
                <a:round/>
                <a:headEnd/>
                <a:tailEnd/>
              </a:ln>
              <a:effectLst/>
            </p:spPr>
            <p:txBody>
              <a:bodyPr wrap="none" anchor="ctr"/>
              <a:lstStyle/>
              <a:p>
                <a:endParaRPr lang="en-ZA"/>
              </a:p>
            </p:txBody>
          </p:sp>
        </p:grpSp>
        <p:sp>
          <p:nvSpPr>
            <p:cNvPr id="244789" name="AutoShape 53"/>
            <p:cNvSpPr>
              <a:spLocks noChangeArrowheads="1"/>
            </p:cNvSpPr>
            <p:nvPr/>
          </p:nvSpPr>
          <p:spPr bwMode="auto">
            <a:xfrm>
              <a:off x="3386138" y="4545013"/>
              <a:ext cx="590550" cy="219075"/>
            </a:xfrm>
            <a:prstGeom prst="roundRect">
              <a:avLst>
                <a:gd name="adj" fmla="val 16667"/>
              </a:avLst>
            </a:prstGeom>
            <a:solidFill>
              <a:schemeClr val="bg1"/>
            </a:solidFill>
            <a:ln w="12700">
              <a:solidFill>
                <a:srgbClr val="660066"/>
              </a:solidFill>
              <a:round/>
              <a:headEnd/>
              <a:tailEnd/>
            </a:ln>
            <a:effectLst/>
          </p:spPr>
          <p:txBody>
            <a:bodyPr wrap="none" anchor="ctr"/>
            <a:lstStyle/>
            <a:p>
              <a:endParaRPr lang="en-ZA"/>
            </a:p>
          </p:txBody>
        </p:sp>
        <p:sp>
          <p:nvSpPr>
            <p:cNvPr id="244790" name="Text Box 54"/>
            <p:cNvSpPr txBox="1">
              <a:spLocks noChangeArrowheads="1"/>
            </p:cNvSpPr>
            <p:nvPr/>
          </p:nvSpPr>
          <p:spPr bwMode="auto">
            <a:xfrm>
              <a:off x="3352800" y="4503738"/>
              <a:ext cx="708025" cy="307777"/>
            </a:xfrm>
            <a:prstGeom prst="rect">
              <a:avLst/>
            </a:prstGeom>
            <a:noFill/>
            <a:ln w="9525">
              <a:noFill/>
              <a:miter lim="800000"/>
              <a:headEnd/>
              <a:tailEnd/>
            </a:ln>
            <a:effectLst/>
          </p:spPr>
          <p:txBody>
            <a:bodyPr>
              <a:spAutoFit/>
            </a:bodyPr>
            <a:lstStyle/>
            <a:p>
              <a:pPr algn="l" eaLnBrk="1" hangingPunct="1">
                <a:lnSpc>
                  <a:spcPct val="100000"/>
                </a:lnSpc>
                <a:spcBef>
                  <a:spcPct val="0"/>
                </a:spcBef>
                <a:buClrTx/>
              </a:pPr>
              <a:r>
                <a:rPr lang="de-DE" sz="1400" b="1" dirty="0">
                  <a:latin typeface="Arial Narrow" pitchFamily="34" charset="0"/>
                </a:rPr>
                <a:t>ADSL2</a:t>
              </a:r>
              <a:endParaRPr lang="en-US" sz="1400" b="1" dirty="0">
                <a:latin typeface="Arial Narrow" pitchFamily="34" charset="0"/>
              </a:endParaRPr>
            </a:p>
          </p:txBody>
        </p:sp>
        <p:sp>
          <p:nvSpPr>
            <p:cNvPr id="244791" name="AutoShape 55"/>
            <p:cNvSpPr>
              <a:spLocks noChangeArrowheads="1"/>
            </p:cNvSpPr>
            <p:nvPr/>
          </p:nvSpPr>
          <p:spPr bwMode="auto">
            <a:xfrm>
              <a:off x="4243388" y="4387850"/>
              <a:ext cx="671512" cy="219075"/>
            </a:xfrm>
            <a:prstGeom prst="roundRect">
              <a:avLst>
                <a:gd name="adj" fmla="val 16667"/>
              </a:avLst>
            </a:prstGeom>
            <a:solidFill>
              <a:schemeClr val="bg1"/>
            </a:solidFill>
            <a:ln w="12700">
              <a:solidFill>
                <a:srgbClr val="660066"/>
              </a:solidFill>
              <a:round/>
              <a:headEnd/>
              <a:tailEnd/>
            </a:ln>
            <a:effectLst/>
          </p:spPr>
          <p:txBody>
            <a:bodyPr wrap="none" anchor="ctr"/>
            <a:lstStyle/>
            <a:p>
              <a:endParaRPr lang="en-ZA"/>
            </a:p>
          </p:txBody>
        </p:sp>
        <p:sp>
          <p:nvSpPr>
            <p:cNvPr id="244792" name="Text Box 56"/>
            <p:cNvSpPr txBox="1">
              <a:spLocks noChangeArrowheads="1"/>
            </p:cNvSpPr>
            <p:nvPr/>
          </p:nvSpPr>
          <p:spPr bwMode="auto">
            <a:xfrm>
              <a:off x="4219575" y="4341813"/>
              <a:ext cx="752129" cy="307777"/>
            </a:xfrm>
            <a:prstGeom prst="rect">
              <a:avLst/>
            </a:prstGeom>
            <a:noFill/>
            <a:ln w="9525">
              <a:noFill/>
              <a:miter lim="800000"/>
              <a:headEnd/>
              <a:tailEnd/>
            </a:ln>
            <a:effectLst/>
          </p:spPr>
          <p:txBody>
            <a:bodyPr wrap="none">
              <a:spAutoFit/>
            </a:bodyPr>
            <a:lstStyle/>
            <a:p>
              <a:pPr algn="l" eaLnBrk="1" hangingPunct="1">
                <a:lnSpc>
                  <a:spcPct val="100000"/>
                </a:lnSpc>
                <a:spcBef>
                  <a:spcPct val="0"/>
                </a:spcBef>
                <a:buClrTx/>
              </a:pPr>
              <a:r>
                <a:rPr lang="de-DE" sz="1400" b="1" dirty="0">
                  <a:latin typeface="Arial Narrow" pitchFamily="34" charset="0"/>
                </a:rPr>
                <a:t>ADSL2+</a:t>
              </a:r>
              <a:endParaRPr lang="en-US" sz="1400" b="1" dirty="0">
                <a:latin typeface="Arial Narrow" pitchFamily="34" charset="0"/>
              </a:endParaRPr>
            </a:p>
          </p:txBody>
        </p:sp>
        <p:sp>
          <p:nvSpPr>
            <p:cNvPr id="244793" name="AutoShape 57"/>
            <p:cNvSpPr>
              <a:spLocks noChangeArrowheads="1"/>
            </p:cNvSpPr>
            <p:nvPr/>
          </p:nvSpPr>
          <p:spPr bwMode="auto">
            <a:xfrm>
              <a:off x="4057650" y="3802063"/>
              <a:ext cx="533400" cy="219075"/>
            </a:xfrm>
            <a:prstGeom prst="roundRect">
              <a:avLst>
                <a:gd name="adj" fmla="val 16667"/>
              </a:avLst>
            </a:prstGeom>
            <a:solidFill>
              <a:schemeClr val="bg1"/>
            </a:solidFill>
            <a:ln w="12700">
              <a:solidFill>
                <a:srgbClr val="CC00FF"/>
              </a:solidFill>
              <a:round/>
              <a:headEnd/>
              <a:tailEnd/>
            </a:ln>
            <a:effectLst/>
          </p:spPr>
          <p:txBody>
            <a:bodyPr wrap="none" anchor="ctr"/>
            <a:lstStyle/>
            <a:p>
              <a:endParaRPr lang="en-ZA"/>
            </a:p>
          </p:txBody>
        </p:sp>
        <p:sp>
          <p:nvSpPr>
            <p:cNvPr id="244794" name="Text Box 58"/>
            <p:cNvSpPr txBox="1">
              <a:spLocks noChangeArrowheads="1"/>
            </p:cNvSpPr>
            <p:nvPr/>
          </p:nvSpPr>
          <p:spPr bwMode="auto">
            <a:xfrm>
              <a:off x="3995738" y="3751263"/>
              <a:ext cx="657552" cy="307777"/>
            </a:xfrm>
            <a:prstGeom prst="rect">
              <a:avLst/>
            </a:prstGeom>
            <a:noFill/>
            <a:ln w="9525">
              <a:noFill/>
              <a:miter lim="800000"/>
              <a:headEnd/>
              <a:tailEnd/>
            </a:ln>
            <a:effectLst/>
          </p:spPr>
          <p:txBody>
            <a:bodyPr wrap="none">
              <a:spAutoFit/>
            </a:bodyPr>
            <a:lstStyle/>
            <a:p>
              <a:pPr algn="l" eaLnBrk="1" hangingPunct="1">
                <a:lnSpc>
                  <a:spcPct val="100000"/>
                </a:lnSpc>
                <a:spcBef>
                  <a:spcPct val="0"/>
                </a:spcBef>
                <a:buClrTx/>
              </a:pPr>
              <a:r>
                <a:rPr lang="de-DE" sz="1400" b="1" dirty="0">
                  <a:latin typeface="Arial Narrow" pitchFamily="34" charset="0"/>
                </a:rPr>
                <a:t>VDSL2</a:t>
              </a:r>
              <a:endParaRPr lang="en-US" sz="1400" b="1" dirty="0">
                <a:latin typeface="Arial Narrow" pitchFamily="34" charset="0"/>
              </a:endParaRPr>
            </a:p>
          </p:txBody>
        </p:sp>
        <p:sp>
          <p:nvSpPr>
            <p:cNvPr id="244795" name="Freeform 59"/>
            <p:cNvSpPr>
              <a:spLocks/>
            </p:cNvSpPr>
            <p:nvPr/>
          </p:nvSpPr>
          <p:spPr bwMode="auto">
            <a:xfrm>
              <a:off x="5424488" y="3587750"/>
              <a:ext cx="1557337" cy="885825"/>
            </a:xfrm>
            <a:custGeom>
              <a:avLst/>
              <a:gdLst/>
              <a:ahLst/>
              <a:cxnLst>
                <a:cxn ang="0">
                  <a:pos x="0" y="558"/>
                </a:cxn>
                <a:cxn ang="0">
                  <a:pos x="339" y="405"/>
                </a:cxn>
                <a:cxn ang="0">
                  <a:pos x="981" y="0"/>
                </a:cxn>
              </a:cxnLst>
              <a:rect l="0" t="0" r="r" b="b"/>
              <a:pathLst>
                <a:path w="981" h="558">
                  <a:moveTo>
                    <a:pt x="0" y="558"/>
                  </a:moveTo>
                  <a:cubicBezTo>
                    <a:pt x="56" y="533"/>
                    <a:pt x="175" y="498"/>
                    <a:pt x="339" y="405"/>
                  </a:cubicBezTo>
                  <a:cubicBezTo>
                    <a:pt x="591" y="273"/>
                    <a:pt x="847" y="84"/>
                    <a:pt x="981" y="0"/>
                  </a:cubicBezTo>
                </a:path>
              </a:pathLst>
            </a:custGeom>
            <a:noFill/>
            <a:ln w="38100" cap="flat" cmpd="sng">
              <a:solidFill>
                <a:srgbClr val="660066"/>
              </a:solidFill>
              <a:prstDash val="dash"/>
              <a:round/>
              <a:headEnd type="none" w="med" len="med"/>
              <a:tailEnd type="none" w="med" len="med"/>
            </a:ln>
            <a:effectLst/>
          </p:spPr>
          <p:txBody>
            <a:bodyPr/>
            <a:lstStyle/>
            <a:p>
              <a:endParaRPr lang="en-ZA"/>
            </a:p>
          </p:txBody>
        </p:sp>
        <p:grpSp>
          <p:nvGrpSpPr>
            <p:cNvPr id="8" name="Group 60"/>
            <p:cNvGrpSpPr>
              <a:grpSpLocks noChangeAspect="1"/>
            </p:cNvGrpSpPr>
            <p:nvPr/>
          </p:nvGrpSpPr>
          <p:grpSpPr bwMode="auto">
            <a:xfrm>
              <a:off x="4516438" y="4649788"/>
              <a:ext cx="144462" cy="134937"/>
              <a:chOff x="1344" y="3892"/>
              <a:chExt cx="60" cy="56"/>
            </a:xfrm>
          </p:grpSpPr>
          <p:sp>
            <p:nvSpPr>
              <p:cNvPr id="244797" name="Oval 61"/>
              <p:cNvSpPr>
                <a:spLocks noChangeAspect="1" noChangeArrowheads="1"/>
              </p:cNvSpPr>
              <p:nvPr/>
            </p:nvSpPr>
            <p:spPr bwMode="auto">
              <a:xfrm>
                <a:off x="1344" y="3892"/>
                <a:ext cx="60" cy="56"/>
              </a:xfrm>
              <a:prstGeom prst="ellipse">
                <a:avLst/>
              </a:prstGeom>
              <a:solidFill>
                <a:srgbClr val="660066"/>
              </a:solidFill>
              <a:ln w="9525" algn="ctr">
                <a:noFill/>
                <a:round/>
                <a:headEnd/>
                <a:tailEnd/>
              </a:ln>
              <a:effectLst/>
            </p:spPr>
            <p:txBody>
              <a:bodyPr wrap="none" anchor="ctr"/>
              <a:lstStyle/>
              <a:p>
                <a:endParaRPr lang="en-ZA"/>
              </a:p>
            </p:txBody>
          </p:sp>
          <p:sp>
            <p:nvSpPr>
              <p:cNvPr id="244798" name="Oval 62"/>
              <p:cNvSpPr>
                <a:spLocks noChangeAspect="1" noChangeArrowheads="1"/>
              </p:cNvSpPr>
              <p:nvPr/>
            </p:nvSpPr>
            <p:spPr bwMode="auto">
              <a:xfrm>
                <a:off x="1351" y="3896"/>
                <a:ext cx="42" cy="41"/>
              </a:xfrm>
              <a:prstGeom prst="ellipse">
                <a:avLst/>
              </a:prstGeom>
              <a:gradFill rotWithShape="1">
                <a:gsLst>
                  <a:gs pos="0">
                    <a:srgbClr val="660066">
                      <a:gamma/>
                      <a:tint val="56078"/>
                      <a:invGamma/>
                    </a:srgbClr>
                  </a:gs>
                  <a:gs pos="100000">
                    <a:srgbClr val="660066"/>
                  </a:gs>
                </a:gsLst>
                <a:path path="shape">
                  <a:fillToRect l="50000" t="50000" r="50000" b="50000"/>
                </a:path>
              </a:gradFill>
              <a:ln w="9525" algn="ctr">
                <a:noFill/>
                <a:round/>
                <a:headEnd/>
                <a:tailEnd/>
              </a:ln>
              <a:effectLst/>
            </p:spPr>
            <p:txBody>
              <a:bodyPr wrap="none" anchor="ctr"/>
              <a:lstStyle/>
              <a:p>
                <a:endParaRPr lang="en-ZA"/>
              </a:p>
            </p:txBody>
          </p:sp>
        </p:grpSp>
        <p:sp>
          <p:nvSpPr>
            <p:cNvPr id="244799" name="Freeform 63"/>
            <p:cNvSpPr>
              <a:spLocks/>
            </p:cNvSpPr>
            <p:nvPr/>
          </p:nvSpPr>
          <p:spPr bwMode="auto">
            <a:xfrm>
              <a:off x="5424488" y="2771775"/>
              <a:ext cx="1524000" cy="1006475"/>
            </a:xfrm>
            <a:custGeom>
              <a:avLst/>
              <a:gdLst/>
              <a:ahLst/>
              <a:cxnLst>
                <a:cxn ang="0">
                  <a:pos x="0" y="634"/>
                </a:cxn>
                <a:cxn ang="0">
                  <a:pos x="474" y="361"/>
                </a:cxn>
                <a:cxn ang="0">
                  <a:pos x="960" y="0"/>
                </a:cxn>
              </a:cxnLst>
              <a:rect l="0" t="0" r="r" b="b"/>
              <a:pathLst>
                <a:path w="960" h="634">
                  <a:moveTo>
                    <a:pt x="0" y="634"/>
                  </a:moveTo>
                  <a:cubicBezTo>
                    <a:pt x="375" y="424"/>
                    <a:pt x="225" y="514"/>
                    <a:pt x="474" y="361"/>
                  </a:cubicBezTo>
                  <a:cubicBezTo>
                    <a:pt x="723" y="208"/>
                    <a:pt x="864" y="92"/>
                    <a:pt x="960" y="0"/>
                  </a:cubicBezTo>
                </a:path>
              </a:pathLst>
            </a:custGeom>
            <a:noFill/>
            <a:ln w="38100" cap="flat" cmpd="sng">
              <a:solidFill>
                <a:srgbClr val="CC00FF"/>
              </a:solidFill>
              <a:prstDash val="dash"/>
              <a:round/>
              <a:headEnd type="none" w="med" len="med"/>
              <a:tailEnd type="none" w="med" len="med"/>
            </a:ln>
            <a:effectLst/>
          </p:spPr>
          <p:txBody>
            <a:bodyPr/>
            <a:lstStyle/>
            <a:p>
              <a:endParaRPr lang="en-ZA"/>
            </a:p>
          </p:txBody>
        </p:sp>
        <p:grpSp>
          <p:nvGrpSpPr>
            <p:cNvPr id="9" name="Group 64"/>
            <p:cNvGrpSpPr>
              <a:grpSpLocks/>
            </p:cNvGrpSpPr>
            <p:nvPr/>
          </p:nvGrpSpPr>
          <p:grpSpPr bwMode="auto">
            <a:xfrm>
              <a:off x="4508500" y="4068763"/>
              <a:ext cx="144463" cy="134937"/>
              <a:chOff x="3116" y="3363"/>
              <a:chExt cx="91" cy="85"/>
            </a:xfrm>
          </p:grpSpPr>
          <p:sp>
            <p:nvSpPr>
              <p:cNvPr id="244801" name="Oval 65"/>
              <p:cNvSpPr>
                <a:spLocks noChangeAspect="1" noChangeArrowheads="1"/>
              </p:cNvSpPr>
              <p:nvPr/>
            </p:nvSpPr>
            <p:spPr bwMode="auto">
              <a:xfrm>
                <a:off x="3116" y="3363"/>
                <a:ext cx="91" cy="85"/>
              </a:xfrm>
              <a:prstGeom prst="ellipse">
                <a:avLst/>
              </a:prstGeom>
              <a:solidFill>
                <a:srgbClr val="CC00FF"/>
              </a:solidFill>
              <a:ln w="9525" algn="ctr">
                <a:noFill/>
                <a:round/>
                <a:headEnd/>
                <a:tailEnd/>
              </a:ln>
              <a:effectLst/>
            </p:spPr>
            <p:txBody>
              <a:bodyPr wrap="none" anchor="ctr"/>
              <a:lstStyle/>
              <a:p>
                <a:endParaRPr lang="en-ZA"/>
              </a:p>
            </p:txBody>
          </p:sp>
          <p:sp>
            <p:nvSpPr>
              <p:cNvPr id="244802" name="Oval 66"/>
              <p:cNvSpPr>
                <a:spLocks noChangeAspect="1" noChangeArrowheads="1"/>
              </p:cNvSpPr>
              <p:nvPr/>
            </p:nvSpPr>
            <p:spPr bwMode="auto">
              <a:xfrm>
                <a:off x="3125" y="3371"/>
                <a:ext cx="63" cy="62"/>
              </a:xfrm>
              <a:prstGeom prst="ellipse">
                <a:avLst/>
              </a:prstGeom>
              <a:gradFill rotWithShape="1">
                <a:gsLst>
                  <a:gs pos="0">
                    <a:srgbClr val="CC00FF">
                      <a:gamma/>
                      <a:tint val="34510"/>
                      <a:invGamma/>
                    </a:srgbClr>
                  </a:gs>
                  <a:gs pos="100000">
                    <a:srgbClr val="CC00FF"/>
                  </a:gs>
                </a:gsLst>
                <a:path path="shape">
                  <a:fillToRect l="50000" t="50000" r="50000" b="50000"/>
                </a:path>
              </a:gradFill>
              <a:ln w="9525" algn="ctr">
                <a:noFill/>
                <a:round/>
                <a:headEnd/>
                <a:tailEnd/>
              </a:ln>
              <a:effectLst/>
            </p:spPr>
            <p:txBody>
              <a:bodyPr wrap="none" anchor="ctr"/>
              <a:lstStyle/>
              <a:p>
                <a:endParaRPr lang="en-ZA"/>
              </a:p>
            </p:txBody>
          </p:sp>
        </p:grpSp>
        <p:sp>
          <p:nvSpPr>
            <p:cNvPr id="244803" name="AutoShape 67"/>
            <p:cNvSpPr>
              <a:spLocks noChangeArrowheads="1"/>
            </p:cNvSpPr>
            <p:nvPr/>
          </p:nvSpPr>
          <p:spPr bwMode="auto">
            <a:xfrm>
              <a:off x="3433763" y="5086350"/>
              <a:ext cx="523875" cy="219075"/>
            </a:xfrm>
            <a:prstGeom prst="roundRect">
              <a:avLst>
                <a:gd name="adj" fmla="val 16667"/>
              </a:avLst>
            </a:prstGeom>
            <a:solidFill>
              <a:schemeClr val="bg1"/>
            </a:solidFill>
            <a:ln w="12700">
              <a:solidFill>
                <a:srgbClr val="FF9900"/>
              </a:solidFill>
              <a:round/>
              <a:headEnd/>
              <a:tailEnd/>
            </a:ln>
            <a:effectLst/>
          </p:spPr>
          <p:txBody>
            <a:bodyPr wrap="none" anchor="ctr"/>
            <a:lstStyle/>
            <a:p>
              <a:endParaRPr lang="en-ZA"/>
            </a:p>
          </p:txBody>
        </p:sp>
        <p:sp>
          <p:nvSpPr>
            <p:cNvPr id="244804" name="Text Box 68"/>
            <p:cNvSpPr txBox="1">
              <a:spLocks noChangeArrowheads="1"/>
            </p:cNvSpPr>
            <p:nvPr/>
          </p:nvSpPr>
          <p:spPr bwMode="auto">
            <a:xfrm>
              <a:off x="3403600" y="5033963"/>
              <a:ext cx="601447" cy="307777"/>
            </a:xfrm>
            <a:prstGeom prst="rect">
              <a:avLst/>
            </a:prstGeom>
            <a:noFill/>
            <a:ln w="9525">
              <a:noFill/>
              <a:miter lim="800000"/>
              <a:headEnd/>
              <a:tailEnd/>
            </a:ln>
            <a:effectLst/>
          </p:spPr>
          <p:txBody>
            <a:bodyPr wrap="none">
              <a:spAutoFit/>
            </a:bodyPr>
            <a:lstStyle/>
            <a:p>
              <a:pPr algn="l" eaLnBrk="1" hangingPunct="1">
                <a:lnSpc>
                  <a:spcPct val="100000"/>
                </a:lnSpc>
                <a:spcBef>
                  <a:spcPct val="0"/>
                </a:spcBef>
                <a:buClrTx/>
              </a:pPr>
              <a:r>
                <a:rPr lang="de-DE" sz="1400" b="1" dirty="0">
                  <a:latin typeface="Arial Narrow" pitchFamily="34" charset="0"/>
                </a:rPr>
                <a:t>UMTS</a:t>
              </a:r>
              <a:endParaRPr lang="en-US" sz="1400" b="1" dirty="0">
                <a:latin typeface="Arial Narrow" pitchFamily="34" charset="0"/>
              </a:endParaRPr>
            </a:p>
          </p:txBody>
        </p:sp>
        <p:grpSp>
          <p:nvGrpSpPr>
            <p:cNvPr id="10" name="Group 69"/>
            <p:cNvGrpSpPr>
              <a:grpSpLocks/>
            </p:cNvGrpSpPr>
            <p:nvPr/>
          </p:nvGrpSpPr>
          <p:grpSpPr bwMode="auto">
            <a:xfrm>
              <a:off x="3844925" y="4932363"/>
              <a:ext cx="144463" cy="134937"/>
              <a:chOff x="2648" y="3702"/>
              <a:chExt cx="91" cy="85"/>
            </a:xfrm>
          </p:grpSpPr>
          <p:sp>
            <p:nvSpPr>
              <p:cNvPr id="244806" name="Oval 70"/>
              <p:cNvSpPr>
                <a:spLocks noChangeAspect="1" noChangeArrowheads="1"/>
              </p:cNvSpPr>
              <p:nvPr/>
            </p:nvSpPr>
            <p:spPr bwMode="auto">
              <a:xfrm>
                <a:off x="2648" y="3702"/>
                <a:ext cx="91" cy="85"/>
              </a:xfrm>
              <a:prstGeom prst="ellipse">
                <a:avLst/>
              </a:prstGeom>
              <a:solidFill>
                <a:srgbClr val="FF9900"/>
              </a:solidFill>
              <a:ln w="9525" algn="ctr">
                <a:noFill/>
                <a:round/>
                <a:headEnd/>
                <a:tailEnd/>
              </a:ln>
              <a:effectLst/>
            </p:spPr>
            <p:txBody>
              <a:bodyPr wrap="none" anchor="ctr"/>
              <a:lstStyle/>
              <a:p>
                <a:endParaRPr lang="en-ZA"/>
              </a:p>
            </p:txBody>
          </p:sp>
          <p:sp>
            <p:nvSpPr>
              <p:cNvPr id="244807" name="Oval 71"/>
              <p:cNvSpPr>
                <a:spLocks noChangeAspect="1" noChangeArrowheads="1"/>
              </p:cNvSpPr>
              <p:nvPr/>
            </p:nvSpPr>
            <p:spPr bwMode="auto">
              <a:xfrm>
                <a:off x="2654" y="3704"/>
                <a:ext cx="63" cy="62"/>
              </a:xfrm>
              <a:prstGeom prst="ellipse">
                <a:avLst/>
              </a:prstGeom>
              <a:gradFill rotWithShape="1">
                <a:gsLst>
                  <a:gs pos="0">
                    <a:srgbClr val="FF9900">
                      <a:gamma/>
                      <a:tint val="34510"/>
                      <a:invGamma/>
                    </a:srgbClr>
                  </a:gs>
                  <a:gs pos="100000">
                    <a:srgbClr val="FF9900"/>
                  </a:gs>
                </a:gsLst>
                <a:path path="shape">
                  <a:fillToRect l="50000" t="50000" r="50000" b="50000"/>
                </a:path>
              </a:gradFill>
              <a:ln w="9525" algn="ctr">
                <a:noFill/>
                <a:round/>
                <a:headEnd/>
                <a:tailEnd/>
              </a:ln>
              <a:effectLst/>
            </p:spPr>
            <p:txBody>
              <a:bodyPr wrap="none" anchor="ctr"/>
              <a:lstStyle/>
              <a:p>
                <a:endParaRPr lang="en-ZA"/>
              </a:p>
            </p:txBody>
          </p:sp>
        </p:grpSp>
        <p:grpSp>
          <p:nvGrpSpPr>
            <p:cNvPr id="11" name="Group 72"/>
            <p:cNvGrpSpPr>
              <a:grpSpLocks/>
            </p:cNvGrpSpPr>
            <p:nvPr/>
          </p:nvGrpSpPr>
          <p:grpSpPr bwMode="auto">
            <a:xfrm>
              <a:off x="4657725" y="4889500"/>
              <a:ext cx="144463" cy="134938"/>
              <a:chOff x="2648" y="3702"/>
              <a:chExt cx="91" cy="85"/>
            </a:xfrm>
          </p:grpSpPr>
          <p:sp>
            <p:nvSpPr>
              <p:cNvPr id="244809" name="Oval 73"/>
              <p:cNvSpPr>
                <a:spLocks noChangeAspect="1" noChangeArrowheads="1"/>
              </p:cNvSpPr>
              <p:nvPr/>
            </p:nvSpPr>
            <p:spPr bwMode="auto">
              <a:xfrm>
                <a:off x="2648" y="3702"/>
                <a:ext cx="91" cy="85"/>
              </a:xfrm>
              <a:prstGeom prst="ellipse">
                <a:avLst/>
              </a:prstGeom>
              <a:solidFill>
                <a:srgbClr val="FF9900"/>
              </a:solidFill>
              <a:ln w="9525" algn="ctr">
                <a:noFill/>
                <a:round/>
                <a:headEnd/>
                <a:tailEnd/>
              </a:ln>
              <a:effectLst/>
            </p:spPr>
            <p:txBody>
              <a:bodyPr wrap="none" anchor="ctr"/>
              <a:lstStyle/>
              <a:p>
                <a:endParaRPr lang="en-ZA"/>
              </a:p>
            </p:txBody>
          </p:sp>
          <p:sp>
            <p:nvSpPr>
              <p:cNvPr id="244810" name="Oval 74"/>
              <p:cNvSpPr>
                <a:spLocks noChangeAspect="1" noChangeArrowheads="1"/>
              </p:cNvSpPr>
              <p:nvPr/>
            </p:nvSpPr>
            <p:spPr bwMode="auto">
              <a:xfrm>
                <a:off x="2654" y="3704"/>
                <a:ext cx="63" cy="62"/>
              </a:xfrm>
              <a:prstGeom prst="ellipse">
                <a:avLst/>
              </a:prstGeom>
              <a:gradFill rotWithShape="1">
                <a:gsLst>
                  <a:gs pos="0">
                    <a:srgbClr val="FF9900">
                      <a:gamma/>
                      <a:tint val="34510"/>
                      <a:invGamma/>
                    </a:srgbClr>
                  </a:gs>
                  <a:gs pos="100000">
                    <a:srgbClr val="FF9900"/>
                  </a:gs>
                </a:gsLst>
                <a:path path="shape">
                  <a:fillToRect l="50000" t="50000" r="50000" b="50000"/>
                </a:path>
              </a:gradFill>
              <a:ln w="9525" algn="ctr">
                <a:noFill/>
                <a:round/>
                <a:headEnd/>
                <a:tailEnd/>
              </a:ln>
              <a:effectLst/>
            </p:spPr>
            <p:txBody>
              <a:bodyPr wrap="none" anchor="ctr"/>
              <a:lstStyle/>
              <a:p>
                <a:endParaRPr lang="en-ZA"/>
              </a:p>
            </p:txBody>
          </p:sp>
        </p:grpSp>
        <p:grpSp>
          <p:nvGrpSpPr>
            <p:cNvPr id="12" name="Group 75"/>
            <p:cNvGrpSpPr>
              <a:grpSpLocks/>
            </p:cNvGrpSpPr>
            <p:nvPr/>
          </p:nvGrpSpPr>
          <p:grpSpPr bwMode="auto">
            <a:xfrm>
              <a:off x="4502150" y="3051175"/>
              <a:ext cx="144463" cy="134938"/>
              <a:chOff x="3364" y="2524"/>
              <a:chExt cx="91" cy="85"/>
            </a:xfrm>
          </p:grpSpPr>
          <p:sp>
            <p:nvSpPr>
              <p:cNvPr id="244812" name="Oval 76"/>
              <p:cNvSpPr>
                <a:spLocks noChangeAspect="1" noChangeArrowheads="1"/>
              </p:cNvSpPr>
              <p:nvPr/>
            </p:nvSpPr>
            <p:spPr bwMode="auto">
              <a:xfrm>
                <a:off x="3364" y="2524"/>
                <a:ext cx="91" cy="85"/>
              </a:xfrm>
              <a:prstGeom prst="ellipse">
                <a:avLst/>
              </a:prstGeom>
              <a:solidFill>
                <a:srgbClr val="A50021"/>
              </a:solidFill>
              <a:ln w="9525" algn="ctr">
                <a:noFill/>
                <a:round/>
                <a:headEnd/>
                <a:tailEnd/>
              </a:ln>
              <a:effectLst/>
            </p:spPr>
            <p:txBody>
              <a:bodyPr wrap="none" anchor="ctr"/>
              <a:lstStyle/>
              <a:p>
                <a:endParaRPr lang="en-ZA"/>
              </a:p>
            </p:txBody>
          </p:sp>
          <p:sp>
            <p:nvSpPr>
              <p:cNvPr id="244813" name="Oval 77"/>
              <p:cNvSpPr>
                <a:spLocks noChangeAspect="1" noChangeArrowheads="1"/>
              </p:cNvSpPr>
              <p:nvPr/>
            </p:nvSpPr>
            <p:spPr bwMode="auto">
              <a:xfrm>
                <a:off x="3376" y="2529"/>
                <a:ext cx="63" cy="62"/>
              </a:xfrm>
              <a:prstGeom prst="ellipse">
                <a:avLst/>
              </a:prstGeom>
              <a:gradFill rotWithShape="1">
                <a:gsLst>
                  <a:gs pos="0">
                    <a:srgbClr val="A50021">
                      <a:gamma/>
                      <a:tint val="34510"/>
                      <a:invGamma/>
                    </a:srgbClr>
                  </a:gs>
                  <a:gs pos="100000">
                    <a:srgbClr val="A50021"/>
                  </a:gs>
                </a:gsLst>
                <a:path path="shape">
                  <a:fillToRect l="50000" t="50000" r="50000" b="50000"/>
                </a:path>
              </a:gradFill>
              <a:ln w="9525" algn="ctr">
                <a:noFill/>
                <a:round/>
                <a:headEnd/>
                <a:tailEnd/>
              </a:ln>
              <a:effectLst/>
            </p:spPr>
            <p:txBody>
              <a:bodyPr wrap="none" anchor="ctr"/>
              <a:lstStyle/>
              <a:p>
                <a:endParaRPr lang="en-ZA"/>
              </a:p>
            </p:txBody>
          </p:sp>
        </p:grpSp>
        <p:sp>
          <p:nvSpPr>
            <p:cNvPr id="244814" name="AutoShape 78"/>
            <p:cNvSpPr>
              <a:spLocks noChangeArrowheads="1"/>
            </p:cNvSpPr>
            <p:nvPr/>
          </p:nvSpPr>
          <p:spPr bwMode="auto">
            <a:xfrm>
              <a:off x="3937000" y="2855913"/>
              <a:ext cx="533400" cy="219075"/>
            </a:xfrm>
            <a:prstGeom prst="roundRect">
              <a:avLst>
                <a:gd name="adj" fmla="val 16667"/>
              </a:avLst>
            </a:prstGeom>
            <a:solidFill>
              <a:schemeClr val="bg1"/>
            </a:solidFill>
            <a:ln w="12700">
              <a:solidFill>
                <a:srgbClr val="A50021"/>
              </a:solidFill>
              <a:round/>
              <a:headEnd/>
              <a:tailEnd/>
            </a:ln>
            <a:effectLst/>
          </p:spPr>
          <p:txBody>
            <a:bodyPr wrap="none" anchor="ctr"/>
            <a:lstStyle/>
            <a:p>
              <a:endParaRPr lang="en-ZA"/>
            </a:p>
          </p:txBody>
        </p:sp>
        <p:sp>
          <p:nvSpPr>
            <p:cNvPr id="244815" name="Text Box 79"/>
            <p:cNvSpPr txBox="1">
              <a:spLocks noChangeArrowheads="1"/>
            </p:cNvSpPr>
            <p:nvPr/>
          </p:nvSpPr>
          <p:spPr bwMode="auto">
            <a:xfrm>
              <a:off x="3900488" y="2805113"/>
              <a:ext cx="615874" cy="307777"/>
            </a:xfrm>
            <a:prstGeom prst="rect">
              <a:avLst/>
            </a:prstGeom>
            <a:noFill/>
            <a:ln w="9525">
              <a:noFill/>
              <a:miter lim="800000"/>
              <a:headEnd/>
              <a:tailEnd/>
            </a:ln>
            <a:effectLst/>
          </p:spPr>
          <p:txBody>
            <a:bodyPr wrap="none">
              <a:spAutoFit/>
            </a:bodyPr>
            <a:lstStyle/>
            <a:p>
              <a:pPr algn="l" eaLnBrk="1" hangingPunct="1">
                <a:lnSpc>
                  <a:spcPct val="100000"/>
                </a:lnSpc>
                <a:spcBef>
                  <a:spcPct val="0"/>
                </a:spcBef>
                <a:buClrTx/>
              </a:pPr>
              <a:r>
                <a:rPr lang="de-DE" sz="1400" b="1" dirty="0">
                  <a:latin typeface="Arial Narrow" pitchFamily="34" charset="0"/>
                </a:rPr>
                <a:t>GPON</a:t>
              </a:r>
              <a:endParaRPr lang="en-US" sz="1400" b="1" dirty="0">
                <a:latin typeface="Arial Narrow" pitchFamily="34" charset="0"/>
              </a:endParaRPr>
            </a:p>
          </p:txBody>
        </p:sp>
        <p:sp>
          <p:nvSpPr>
            <p:cNvPr id="244816" name="Text Box 80"/>
            <p:cNvSpPr txBox="1">
              <a:spLocks noChangeArrowheads="1"/>
            </p:cNvSpPr>
            <p:nvPr/>
          </p:nvSpPr>
          <p:spPr bwMode="auto">
            <a:xfrm>
              <a:off x="3432175" y="5381625"/>
              <a:ext cx="639919" cy="338554"/>
            </a:xfrm>
            <a:prstGeom prst="rect">
              <a:avLst/>
            </a:prstGeom>
            <a:noFill/>
            <a:ln w="9525">
              <a:noFill/>
              <a:miter lim="800000"/>
              <a:headEnd/>
              <a:tailEnd/>
            </a:ln>
            <a:effectLst/>
          </p:spPr>
          <p:txBody>
            <a:bodyPr wrap="none">
              <a:spAutoFit/>
            </a:bodyPr>
            <a:lstStyle/>
            <a:p>
              <a:pPr algn="l" eaLnBrk="1" hangingPunct="1">
                <a:lnSpc>
                  <a:spcPct val="100000"/>
                </a:lnSpc>
                <a:spcBef>
                  <a:spcPct val="0"/>
                </a:spcBef>
                <a:buClrTx/>
              </a:pPr>
              <a:r>
                <a:rPr lang="de-DE" sz="1600" b="1" dirty="0"/>
                <a:t>2004</a:t>
              </a:r>
              <a:endParaRPr lang="en-US" sz="1600" b="1" dirty="0"/>
            </a:p>
          </p:txBody>
        </p:sp>
        <p:sp>
          <p:nvSpPr>
            <p:cNvPr id="244817" name="Text Box 81"/>
            <p:cNvSpPr txBox="1">
              <a:spLocks noChangeArrowheads="1"/>
            </p:cNvSpPr>
            <p:nvPr/>
          </p:nvSpPr>
          <p:spPr bwMode="auto">
            <a:xfrm>
              <a:off x="4276725" y="5381625"/>
              <a:ext cx="639919" cy="338554"/>
            </a:xfrm>
            <a:prstGeom prst="rect">
              <a:avLst/>
            </a:prstGeom>
            <a:noFill/>
            <a:ln w="9525">
              <a:noFill/>
              <a:miter lim="800000"/>
              <a:headEnd/>
              <a:tailEnd/>
            </a:ln>
            <a:effectLst/>
          </p:spPr>
          <p:txBody>
            <a:bodyPr wrap="none">
              <a:spAutoFit/>
            </a:bodyPr>
            <a:lstStyle/>
            <a:p>
              <a:pPr algn="l" eaLnBrk="1" hangingPunct="1">
                <a:lnSpc>
                  <a:spcPct val="100000"/>
                </a:lnSpc>
                <a:spcBef>
                  <a:spcPct val="0"/>
                </a:spcBef>
                <a:buClrTx/>
              </a:pPr>
              <a:r>
                <a:rPr lang="de-DE" sz="1600" b="1" dirty="0"/>
                <a:t>2006</a:t>
              </a:r>
              <a:endParaRPr lang="en-US" sz="1600" b="1" dirty="0"/>
            </a:p>
          </p:txBody>
        </p:sp>
        <p:sp>
          <p:nvSpPr>
            <p:cNvPr id="244818" name="Text Box 82"/>
            <p:cNvSpPr txBox="1">
              <a:spLocks noChangeArrowheads="1"/>
            </p:cNvSpPr>
            <p:nvPr/>
          </p:nvSpPr>
          <p:spPr bwMode="auto">
            <a:xfrm>
              <a:off x="5121275" y="5381625"/>
              <a:ext cx="639919" cy="338554"/>
            </a:xfrm>
            <a:prstGeom prst="rect">
              <a:avLst/>
            </a:prstGeom>
            <a:noFill/>
            <a:ln w="9525">
              <a:noFill/>
              <a:miter lim="800000"/>
              <a:headEnd/>
              <a:tailEnd/>
            </a:ln>
            <a:effectLst/>
          </p:spPr>
          <p:txBody>
            <a:bodyPr wrap="none">
              <a:spAutoFit/>
            </a:bodyPr>
            <a:lstStyle/>
            <a:p>
              <a:pPr algn="l" eaLnBrk="1" hangingPunct="1">
                <a:lnSpc>
                  <a:spcPct val="100000"/>
                </a:lnSpc>
                <a:spcBef>
                  <a:spcPct val="0"/>
                </a:spcBef>
                <a:buClrTx/>
              </a:pPr>
              <a:r>
                <a:rPr lang="de-DE" sz="1600" b="1" dirty="0"/>
                <a:t>2008</a:t>
              </a:r>
              <a:endParaRPr lang="en-US" sz="1600" b="1" dirty="0"/>
            </a:p>
          </p:txBody>
        </p:sp>
        <p:sp>
          <p:nvSpPr>
            <p:cNvPr id="244819" name="Text Box 83"/>
            <p:cNvSpPr txBox="1">
              <a:spLocks noChangeArrowheads="1"/>
            </p:cNvSpPr>
            <p:nvPr/>
          </p:nvSpPr>
          <p:spPr bwMode="auto">
            <a:xfrm>
              <a:off x="5969000" y="5381625"/>
              <a:ext cx="639919" cy="338554"/>
            </a:xfrm>
            <a:prstGeom prst="rect">
              <a:avLst/>
            </a:prstGeom>
            <a:noFill/>
            <a:ln w="9525">
              <a:noFill/>
              <a:miter lim="800000"/>
              <a:headEnd/>
              <a:tailEnd/>
            </a:ln>
            <a:effectLst/>
          </p:spPr>
          <p:txBody>
            <a:bodyPr wrap="none">
              <a:spAutoFit/>
            </a:bodyPr>
            <a:lstStyle/>
            <a:p>
              <a:pPr algn="l" eaLnBrk="1" hangingPunct="1">
                <a:lnSpc>
                  <a:spcPct val="100000"/>
                </a:lnSpc>
                <a:spcBef>
                  <a:spcPct val="0"/>
                </a:spcBef>
                <a:buClrTx/>
              </a:pPr>
              <a:r>
                <a:rPr lang="de-DE" sz="1600" b="1" dirty="0"/>
                <a:t>2010</a:t>
              </a:r>
              <a:endParaRPr lang="en-US" sz="1600" b="1" dirty="0"/>
            </a:p>
          </p:txBody>
        </p:sp>
        <p:sp>
          <p:nvSpPr>
            <p:cNvPr id="244820" name="AutoShape 84"/>
            <p:cNvSpPr>
              <a:spLocks noChangeArrowheads="1"/>
            </p:cNvSpPr>
            <p:nvPr/>
          </p:nvSpPr>
          <p:spPr bwMode="auto">
            <a:xfrm>
              <a:off x="4770438" y="5026025"/>
              <a:ext cx="555625" cy="219075"/>
            </a:xfrm>
            <a:prstGeom prst="roundRect">
              <a:avLst>
                <a:gd name="adj" fmla="val 16667"/>
              </a:avLst>
            </a:prstGeom>
            <a:solidFill>
              <a:schemeClr val="bg1"/>
            </a:solidFill>
            <a:ln w="12700">
              <a:solidFill>
                <a:srgbClr val="FF9900"/>
              </a:solidFill>
              <a:round/>
              <a:headEnd/>
              <a:tailEnd/>
            </a:ln>
            <a:effectLst/>
          </p:spPr>
          <p:txBody>
            <a:bodyPr wrap="none" anchor="ctr"/>
            <a:lstStyle/>
            <a:p>
              <a:endParaRPr lang="en-ZA"/>
            </a:p>
          </p:txBody>
        </p:sp>
        <p:sp>
          <p:nvSpPr>
            <p:cNvPr id="244821" name="Text Box 85"/>
            <p:cNvSpPr txBox="1">
              <a:spLocks noChangeArrowheads="1"/>
            </p:cNvSpPr>
            <p:nvPr/>
          </p:nvSpPr>
          <p:spPr bwMode="auto">
            <a:xfrm>
              <a:off x="4752975" y="4979988"/>
              <a:ext cx="581057" cy="307777"/>
            </a:xfrm>
            <a:prstGeom prst="rect">
              <a:avLst/>
            </a:prstGeom>
            <a:noFill/>
            <a:ln w="9525">
              <a:noFill/>
              <a:miter lim="800000"/>
              <a:headEnd/>
              <a:tailEnd/>
            </a:ln>
            <a:effectLst/>
          </p:spPr>
          <p:txBody>
            <a:bodyPr wrap="none">
              <a:spAutoFit/>
            </a:bodyPr>
            <a:lstStyle/>
            <a:p>
              <a:pPr algn="l" eaLnBrk="1" hangingPunct="1">
                <a:lnSpc>
                  <a:spcPct val="100000"/>
                </a:lnSpc>
                <a:spcBef>
                  <a:spcPct val="0"/>
                </a:spcBef>
                <a:buClrTx/>
              </a:pPr>
              <a:r>
                <a:rPr lang="de-DE" sz="1400" b="1" dirty="0">
                  <a:latin typeface="Arial Narrow" pitchFamily="34" charset="0"/>
                </a:rPr>
                <a:t>HSPA</a:t>
              </a:r>
              <a:endParaRPr lang="en-US" sz="1400" b="1" dirty="0">
                <a:latin typeface="Arial Narrow" pitchFamily="34" charset="0"/>
              </a:endParaRPr>
            </a:p>
          </p:txBody>
        </p:sp>
        <p:sp>
          <p:nvSpPr>
            <p:cNvPr id="244822" name="AutoShape 86"/>
            <p:cNvSpPr>
              <a:spLocks noChangeArrowheads="1"/>
            </p:cNvSpPr>
            <p:nvPr/>
          </p:nvSpPr>
          <p:spPr bwMode="auto">
            <a:xfrm>
              <a:off x="5854700" y="1325563"/>
              <a:ext cx="762000" cy="219075"/>
            </a:xfrm>
            <a:prstGeom prst="roundRect">
              <a:avLst>
                <a:gd name="adj" fmla="val 16667"/>
              </a:avLst>
            </a:prstGeom>
            <a:solidFill>
              <a:schemeClr val="bg1"/>
            </a:solidFill>
            <a:ln w="12700">
              <a:solidFill>
                <a:srgbClr val="A50021"/>
              </a:solidFill>
              <a:round/>
              <a:headEnd/>
              <a:tailEnd/>
            </a:ln>
            <a:effectLst/>
          </p:spPr>
          <p:txBody>
            <a:bodyPr wrap="none" anchor="ctr"/>
            <a:lstStyle/>
            <a:p>
              <a:endParaRPr lang="en-ZA"/>
            </a:p>
          </p:txBody>
        </p:sp>
        <p:sp>
          <p:nvSpPr>
            <p:cNvPr id="244823" name="Text Box 87"/>
            <p:cNvSpPr txBox="1">
              <a:spLocks noChangeArrowheads="1"/>
            </p:cNvSpPr>
            <p:nvPr/>
          </p:nvSpPr>
          <p:spPr bwMode="auto">
            <a:xfrm>
              <a:off x="5926138" y="1281113"/>
              <a:ext cx="623889" cy="307777"/>
            </a:xfrm>
            <a:prstGeom prst="rect">
              <a:avLst/>
            </a:prstGeom>
            <a:noFill/>
            <a:ln w="9525">
              <a:noFill/>
              <a:miter lim="800000"/>
              <a:headEnd/>
              <a:tailEnd/>
            </a:ln>
            <a:effectLst/>
          </p:spPr>
          <p:txBody>
            <a:bodyPr wrap="none">
              <a:spAutoFit/>
            </a:bodyPr>
            <a:lstStyle/>
            <a:p>
              <a:pPr algn="l" eaLnBrk="1" hangingPunct="1">
                <a:lnSpc>
                  <a:spcPct val="100000"/>
                </a:lnSpc>
                <a:spcBef>
                  <a:spcPct val="0"/>
                </a:spcBef>
                <a:buClrTx/>
              </a:pPr>
              <a:r>
                <a:rPr lang="de-DE" sz="1400" b="1" dirty="0">
                  <a:latin typeface="Arial Narrow" pitchFamily="34" charset="0"/>
                </a:rPr>
                <a:t>NGOA</a:t>
              </a:r>
              <a:endParaRPr lang="en-US" sz="1400" b="1" dirty="0">
                <a:latin typeface="Arial Narrow" pitchFamily="34" charset="0"/>
              </a:endParaRPr>
            </a:p>
          </p:txBody>
        </p:sp>
        <p:grpSp>
          <p:nvGrpSpPr>
            <p:cNvPr id="13" name="Group 88"/>
            <p:cNvGrpSpPr>
              <a:grpSpLocks/>
            </p:cNvGrpSpPr>
            <p:nvPr/>
          </p:nvGrpSpPr>
          <p:grpSpPr bwMode="auto">
            <a:xfrm>
              <a:off x="5949950" y="4711700"/>
              <a:ext cx="144463" cy="134938"/>
              <a:chOff x="2648" y="3702"/>
              <a:chExt cx="91" cy="85"/>
            </a:xfrm>
          </p:grpSpPr>
          <p:sp>
            <p:nvSpPr>
              <p:cNvPr id="244825" name="Oval 89"/>
              <p:cNvSpPr>
                <a:spLocks noChangeAspect="1" noChangeArrowheads="1"/>
              </p:cNvSpPr>
              <p:nvPr/>
            </p:nvSpPr>
            <p:spPr bwMode="auto">
              <a:xfrm>
                <a:off x="2648" y="3702"/>
                <a:ext cx="91" cy="85"/>
              </a:xfrm>
              <a:prstGeom prst="ellipse">
                <a:avLst/>
              </a:prstGeom>
              <a:solidFill>
                <a:srgbClr val="FF9900"/>
              </a:solidFill>
              <a:ln w="9525" algn="ctr">
                <a:noFill/>
                <a:round/>
                <a:headEnd/>
                <a:tailEnd/>
              </a:ln>
              <a:effectLst/>
            </p:spPr>
            <p:txBody>
              <a:bodyPr wrap="none" anchor="ctr"/>
              <a:lstStyle/>
              <a:p>
                <a:endParaRPr lang="en-ZA"/>
              </a:p>
            </p:txBody>
          </p:sp>
          <p:sp>
            <p:nvSpPr>
              <p:cNvPr id="244826" name="Oval 90"/>
              <p:cNvSpPr>
                <a:spLocks noChangeAspect="1" noChangeArrowheads="1"/>
              </p:cNvSpPr>
              <p:nvPr/>
            </p:nvSpPr>
            <p:spPr bwMode="auto">
              <a:xfrm>
                <a:off x="2654" y="3704"/>
                <a:ext cx="63" cy="62"/>
              </a:xfrm>
              <a:prstGeom prst="ellipse">
                <a:avLst/>
              </a:prstGeom>
              <a:gradFill rotWithShape="1">
                <a:gsLst>
                  <a:gs pos="0">
                    <a:srgbClr val="FF9900">
                      <a:gamma/>
                      <a:tint val="34510"/>
                      <a:invGamma/>
                    </a:srgbClr>
                  </a:gs>
                  <a:gs pos="100000">
                    <a:srgbClr val="FF9900"/>
                  </a:gs>
                </a:gsLst>
                <a:path path="shape">
                  <a:fillToRect l="50000" t="50000" r="50000" b="50000"/>
                </a:path>
              </a:gradFill>
              <a:ln w="9525" algn="ctr">
                <a:noFill/>
                <a:round/>
                <a:headEnd/>
                <a:tailEnd/>
              </a:ln>
              <a:effectLst/>
            </p:spPr>
            <p:txBody>
              <a:bodyPr wrap="none" anchor="ctr"/>
              <a:lstStyle/>
              <a:p>
                <a:endParaRPr lang="en-ZA"/>
              </a:p>
            </p:txBody>
          </p:sp>
        </p:grpSp>
        <p:grpSp>
          <p:nvGrpSpPr>
            <p:cNvPr id="14" name="Group 91"/>
            <p:cNvGrpSpPr>
              <a:grpSpLocks/>
            </p:cNvGrpSpPr>
            <p:nvPr/>
          </p:nvGrpSpPr>
          <p:grpSpPr bwMode="auto">
            <a:xfrm>
              <a:off x="6097588" y="3276600"/>
              <a:ext cx="144462" cy="134938"/>
              <a:chOff x="3116" y="3363"/>
              <a:chExt cx="91" cy="85"/>
            </a:xfrm>
          </p:grpSpPr>
          <p:sp>
            <p:nvSpPr>
              <p:cNvPr id="244828" name="Oval 92"/>
              <p:cNvSpPr>
                <a:spLocks noChangeAspect="1" noChangeArrowheads="1"/>
              </p:cNvSpPr>
              <p:nvPr/>
            </p:nvSpPr>
            <p:spPr bwMode="auto">
              <a:xfrm>
                <a:off x="3116" y="3363"/>
                <a:ext cx="91" cy="85"/>
              </a:xfrm>
              <a:prstGeom prst="ellipse">
                <a:avLst/>
              </a:prstGeom>
              <a:solidFill>
                <a:srgbClr val="CC00FF"/>
              </a:solidFill>
              <a:ln w="9525" algn="ctr">
                <a:noFill/>
                <a:round/>
                <a:headEnd/>
                <a:tailEnd/>
              </a:ln>
              <a:effectLst/>
            </p:spPr>
            <p:txBody>
              <a:bodyPr wrap="none" anchor="ctr"/>
              <a:lstStyle/>
              <a:p>
                <a:endParaRPr lang="en-ZA"/>
              </a:p>
            </p:txBody>
          </p:sp>
          <p:sp>
            <p:nvSpPr>
              <p:cNvPr id="244829" name="Oval 93"/>
              <p:cNvSpPr>
                <a:spLocks noChangeAspect="1" noChangeArrowheads="1"/>
              </p:cNvSpPr>
              <p:nvPr/>
            </p:nvSpPr>
            <p:spPr bwMode="auto">
              <a:xfrm>
                <a:off x="3125" y="3371"/>
                <a:ext cx="63" cy="62"/>
              </a:xfrm>
              <a:prstGeom prst="ellipse">
                <a:avLst/>
              </a:prstGeom>
              <a:gradFill rotWithShape="1">
                <a:gsLst>
                  <a:gs pos="0">
                    <a:srgbClr val="CC00FF">
                      <a:gamma/>
                      <a:tint val="34510"/>
                      <a:invGamma/>
                    </a:srgbClr>
                  </a:gs>
                  <a:gs pos="100000">
                    <a:srgbClr val="CC00FF"/>
                  </a:gs>
                </a:gsLst>
                <a:path path="shape">
                  <a:fillToRect l="50000" t="50000" r="50000" b="50000"/>
                </a:path>
              </a:gradFill>
              <a:ln w="9525" algn="ctr">
                <a:noFill/>
                <a:round/>
                <a:headEnd/>
                <a:tailEnd/>
              </a:ln>
              <a:effectLst/>
            </p:spPr>
            <p:txBody>
              <a:bodyPr wrap="none" anchor="ctr"/>
              <a:lstStyle/>
              <a:p>
                <a:endParaRPr lang="en-ZA"/>
              </a:p>
            </p:txBody>
          </p:sp>
        </p:grpSp>
        <p:sp>
          <p:nvSpPr>
            <p:cNvPr id="244830" name="AutoShape 94"/>
            <p:cNvSpPr>
              <a:spLocks noChangeArrowheads="1"/>
            </p:cNvSpPr>
            <p:nvPr/>
          </p:nvSpPr>
          <p:spPr bwMode="auto">
            <a:xfrm>
              <a:off x="5849938" y="2978150"/>
              <a:ext cx="671512" cy="219075"/>
            </a:xfrm>
            <a:prstGeom prst="roundRect">
              <a:avLst>
                <a:gd name="adj" fmla="val 16667"/>
              </a:avLst>
            </a:prstGeom>
            <a:solidFill>
              <a:schemeClr val="bg1"/>
            </a:solidFill>
            <a:ln w="12700">
              <a:solidFill>
                <a:srgbClr val="CC00FF"/>
              </a:solidFill>
              <a:round/>
              <a:headEnd/>
              <a:tailEnd/>
            </a:ln>
            <a:effectLst/>
          </p:spPr>
          <p:txBody>
            <a:bodyPr wrap="none" anchor="ctr"/>
            <a:lstStyle/>
            <a:p>
              <a:endParaRPr lang="en-ZA"/>
            </a:p>
          </p:txBody>
        </p:sp>
        <p:sp>
          <p:nvSpPr>
            <p:cNvPr id="244831" name="Text Box 95"/>
            <p:cNvSpPr txBox="1">
              <a:spLocks noChangeArrowheads="1"/>
            </p:cNvSpPr>
            <p:nvPr/>
          </p:nvSpPr>
          <p:spPr bwMode="auto">
            <a:xfrm>
              <a:off x="5826125" y="2932113"/>
              <a:ext cx="724878" cy="307777"/>
            </a:xfrm>
            <a:prstGeom prst="rect">
              <a:avLst/>
            </a:prstGeom>
            <a:noFill/>
            <a:ln w="9525">
              <a:noFill/>
              <a:miter lim="800000"/>
              <a:headEnd/>
              <a:tailEnd/>
            </a:ln>
            <a:effectLst/>
          </p:spPr>
          <p:txBody>
            <a:bodyPr wrap="none">
              <a:spAutoFit/>
            </a:bodyPr>
            <a:lstStyle/>
            <a:p>
              <a:pPr algn="l" eaLnBrk="1" hangingPunct="1">
                <a:lnSpc>
                  <a:spcPct val="100000"/>
                </a:lnSpc>
                <a:spcBef>
                  <a:spcPct val="0"/>
                </a:spcBef>
                <a:buClrTx/>
              </a:pPr>
              <a:r>
                <a:rPr lang="de-DE" sz="1400" b="1" dirty="0">
                  <a:latin typeface="Arial Narrow" pitchFamily="34" charset="0"/>
                </a:rPr>
                <a:t>DSM L3</a:t>
              </a:r>
              <a:endParaRPr lang="en-US" sz="1400" b="1" dirty="0">
                <a:latin typeface="Arial Narrow" pitchFamily="34" charset="0"/>
              </a:endParaRPr>
            </a:p>
          </p:txBody>
        </p:sp>
        <p:sp>
          <p:nvSpPr>
            <p:cNvPr id="244832" name="Text Box 96"/>
            <p:cNvSpPr txBox="1">
              <a:spLocks noChangeArrowheads="1"/>
            </p:cNvSpPr>
            <p:nvPr/>
          </p:nvSpPr>
          <p:spPr bwMode="auto">
            <a:xfrm>
              <a:off x="862013" y="5807075"/>
              <a:ext cx="6553200" cy="508344"/>
            </a:xfrm>
            <a:prstGeom prst="rect">
              <a:avLst/>
            </a:prstGeom>
            <a:noFill/>
            <a:ln w="9525" algn="ctr">
              <a:noFill/>
              <a:miter lim="800000"/>
              <a:headEnd/>
              <a:tailEnd/>
            </a:ln>
            <a:effectLst/>
          </p:spPr>
          <p:txBody>
            <a:bodyPr lIns="90488" tIns="44450" rIns="90488" bIns="44450">
              <a:spAutoFit/>
            </a:bodyPr>
            <a:lstStyle/>
            <a:p>
              <a:pPr defTabSz="761926">
                <a:lnSpc>
                  <a:spcPct val="85000"/>
                </a:lnSpc>
                <a:spcBef>
                  <a:spcPct val="15000"/>
                </a:spcBef>
                <a:spcAft>
                  <a:spcPct val="15000"/>
                </a:spcAft>
              </a:pPr>
              <a:r>
                <a:rPr lang="en-US" sz="1600" dirty="0"/>
                <a:t>In case of shared media (PON, wireless) the assumed user data rate  corresponds to commercial offers per subscriber</a:t>
              </a:r>
            </a:p>
          </p:txBody>
        </p:sp>
        <p:sp>
          <p:nvSpPr>
            <p:cNvPr id="244833" name="Rectangle 97"/>
            <p:cNvSpPr>
              <a:spLocks noChangeArrowheads="1"/>
            </p:cNvSpPr>
            <p:nvPr/>
          </p:nvSpPr>
          <p:spPr bwMode="auto">
            <a:xfrm>
              <a:off x="6924675" y="1082675"/>
              <a:ext cx="476250" cy="4229100"/>
            </a:xfrm>
            <a:prstGeom prst="rect">
              <a:avLst/>
            </a:prstGeom>
            <a:gradFill rotWithShape="1">
              <a:gsLst>
                <a:gs pos="0">
                  <a:schemeClr val="bg1">
                    <a:alpha val="0"/>
                  </a:schemeClr>
                </a:gs>
                <a:gs pos="100000">
                  <a:schemeClr val="bg1"/>
                </a:gs>
              </a:gsLst>
              <a:lin ang="0" scaled="1"/>
            </a:gradFill>
            <a:ln w="9525">
              <a:noFill/>
              <a:miter lim="800000"/>
              <a:headEnd/>
              <a:tailEnd/>
            </a:ln>
            <a:effectLst/>
          </p:spPr>
          <p:txBody>
            <a:bodyPr wrap="none" anchor="ctr"/>
            <a:lstStyle/>
            <a:p>
              <a:endParaRPr lang="en-ZA"/>
            </a:p>
          </p:txBody>
        </p:sp>
        <p:sp>
          <p:nvSpPr>
            <p:cNvPr id="244834" name="Rectangle 98"/>
            <p:cNvSpPr>
              <a:spLocks noChangeArrowheads="1"/>
            </p:cNvSpPr>
            <p:nvPr/>
          </p:nvSpPr>
          <p:spPr bwMode="auto">
            <a:xfrm>
              <a:off x="7350125" y="1147763"/>
              <a:ext cx="969963" cy="4133850"/>
            </a:xfrm>
            <a:prstGeom prst="rect">
              <a:avLst/>
            </a:prstGeom>
            <a:solidFill>
              <a:schemeClr val="bg1"/>
            </a:solidFill>
            <a:ln w="9525">
              <a:noFill/>
              <a:miter lim="800000"/>
              <a:headEnd/>
              <a:tailEnd/>
            </a:ln>
            <a:effectLst/>
          </p:spPr>
          <p:txBody>
            <a:bodyPr wrap="none" anchor="ctr"/>
            <a:lstStyle/>
            <a:p>
              <a:endParaRPr lang="en-ZA"/>
            </a:p>
          </p:txBody>
        </p:sp>
        <p:sp>
          <p:nvSpPr>
            <p:cNvPr id="244835" name="Text Box 99"/>
            <p:cNvSpPr txBox="1">
              <a:spLocks noChangeArrowheads="1"/>
            </p:cNvSpPr>
            <p:nvPr/>
          </p:nvSpPr>
          <p:spPr bwMode="auto">
            <a:xfrm>
              <a:off x="6805994" y="1360488"/>
              <a:ext cx="1377813" cy="584775"/>
            </a:xfrm>
            <a:prstGeom prst="rect">
              <a:avLst/>
            </a:prstGeom>
            <a:noFill/>
            <a:ln w="9525">
              <a:noFill/>
              <a:miter lim="800000"/>
              <a:headEnd/>
              <a:tailEnd/>
            </a:ln>
            <a:effectLst/>
          </p:spPr>
          <p:txBody>
            <a:bodyPr wrap="none">
              <a:spAutoFit/>
            </a:bodyPr>
            <a:lstStyle/>
            <a:p>
              <a:pPr eaLnBrk="1" hangingPunct="1">
                <a:lnSpc>
                  <a:spcPct val="80000"/>
                </a:lnSpc>
                <a:spcBef>
                  <a:spcPct val="0"/>
                </a:spcBef>
                <a:buClrTx/>
              </a:pPr>
              <a:r>
                <a:rPr lang="de-DE" b="1" dirty="0">
                  <a:solidFill>
                    <a:srgbClr val="A50021"/>
                  </a:solidFill>
                </a:rPr>
                <a:t>Wireline</a:t>
              </a:r>
              <a:br>
                <a:rPr lang="de-DE" b="1" dirty="0">
                  <a:solidFill>
                    <a:srgbClr val="A50021"/>
                  </a:solidFill>
                </a:rPr>
              </a:br>
              <a:r>
                <a:rPr lang="de-DE" sz="1600" dirty="0">
                  <a:solidFill>
                    <a:srgbClr val="A50021"/>
                  </a:solidFill>
                </a:rPr>
                <a:t>(Fiber)</a:t>
              </a:r>
              <a:endParaRPr lang="en-US" sz="1600" dirty="0">
                <a:solidFill>
                  <a:srgbClr val="A50021"/>
                </a:solidFill>
              </a:endParaRPr>
            </a:p>
          </p:txBody>
        </p:sp>
        <p:sp>
          <p:nvSpPr>
            <p:cNvPr id="244836" name="Text Box 100"/>
            <p:cNvSpPr txBox="1">
              <a:spLocks noChangeArrowheads="1"/>
            </p:cNvSpPr>
            <p:nvPr/>
          </p:nvSpPr>
          <p:spPr bwMode="auto">
            <a:xfrm>
              <a:off x="6846278" y="2833688"/>
              <a:ext cx="1377813" cy="584775"/>
            </a:xfrm>
            <a:prstGeom prst="rect">
              <a:avLst/>
            </a:prstGeom>
            <a:noFill/>
            <a:ln w="9525">
              <a:noFill/>
              <a:miter lim="800000"/>
              <a:headEnd/>
              <a:tailEnd/>
            </a:ln>
            <a:effectLst/>
          </p:spPr>
          <p:txBody>
            <a:bodyPr wrap="none">
              <a:spAutoFit/>
            </a:bodyPr>
            <a:lstStyle/>
            <a:p>
              <a:pPr eaLnBrk="1" hangingPunct="1">
                <a:lnSpc>
                  <a:spcPct val="80000"/>
                </a:lnSpc>
                <a:spcBef>
                  <a:spcPct val="0"/>
                </a:spcBef>
                <a:buClrTx/>
              </a:pPr>
              <a:r>
                <a:rPr lang="de-DE" b="1" dirty="0">
                  <a:solidFill>
                    <a:srgbClr val="660066"/>
                  </a:solidFill>
                </a:rPr>
                <a:t>Wireline</a:t>
              </a:r>
              <a:br>
                <a:rPr lang="de-DE" b="1" dirty="0">
                  <a:solidFill>
                    <a:srgbClr val="660066"/>
                  </a:solidFill>
                </a:rPr>
              </a:br>
              <a:r>
                <a:rPr lang="de-DE" sz="1600" dirty="0">
                  <a:solidFill>
                    <a:srgbClr val="660066"/>
                  </a:solidFill>
                </a:rPr>
                <a:t>(Copper)</a:t>
              </a:r>
              <a:endParaRPr lang="en-US" sz="1600" dirty="0">
                <a:solidFill>
                  <a:srgbClr val="660066"/>
                </a:solidFill>
              </a:endParaRPr>
            </a:p>
          </p:txBody>
        </p:sp>
        <p:sp>
          <p:nvSpPr>
            <p:cNvPr id="244837" name="AutoShape 101"/>
            <p:cNvSpPr>
              <a:spLocks noChangeArrowheads="1"/>
            </p:cNvSpPr>
            <p:nvPr/>
          </p:nvSpPr>
          <p:spPr bwMode="auto">
            <a:xfrm>
              <a:off x="6443663" y="4337050"/>
              <a:ext cx="628650" cy="425450"/>
            </a:xfrm>
            <a:prstGeom prst="roundRect">
              <a:avLst>
                <a:gd name="adj" fmla="val 16667"/>
              </a:avLst>
            </a:prstGeom>
            <a:solidFill>
              <a:schemeClr val="bg1"/>
            </a:solidFill>
            <a:ln w="12700">
              <a:solidFill>
                <a:srgbClr val="FF9900"/>
              </a:solidFill>
              <a:round/>
              <a:headEnd/>
              <a:tailEnd/>
            </a:ln>
            <a:effectLst/>
          </p:spPr>
          <p:txBody>
            <a:bodyPr wrap="none" anchor="ctr"/>
            <a:lstStyle/>
            <a:p>
              <a:endParaRPr lang="en-ZA"/>
            </a:p>
          </p:txBody>
        </p:sp>
        <p:sp>
          <p:nvSpPr>
            <p:cNvPr id="244838" name="Text Box 102"/>
            <p:cNvSpPr txBox="1">
              <a:spLocks noChangeArrowheads="1"/>
            </p:cNvSpPr>
            <p:nvPr/>
          </p:nvSpPr>
          <p:spPr bwMode="auto">
            <a:xfrm>
              <a:off x="6413500" y="4291013"/>
              <a:ext cx="691600" cy="523220"/>
            </a:xfrm>
            <a:prstGeom prst="rect">
              <a:avLst/>
            </a:prstGeom>
            <a:noFill/>
            <a:ln w="9525">
              <a:noFill/>
              <a:miter lim="800000"/>
              <a:headEnd/>
              <a:tailEnd/>
            </a:ln>
            <a:effectLst/>
          </p:spPr>
          <p:txBody>
            <a:bodyPr wrap="none">
              <a:spAutoFit/>
            </a:bodyPr>
            <a:lstStyle/>
            <a:p>
              <a:pPr algn="l" eaLnBrk="1" hangingPunct="1">
                <a:lnSpc>
                  <a:spcPct val="100000"/>
                </a:lnSpc>
                <a:spcBef>
                  <a:spcPct val="0"/>
                </a:spcBef>
                <a:buClrTx/>
              </a:pPr>
              <a:r>
                <a:rPr lang="de-DE" sz="1400" b="1" dirty="0">
                  <a:latin typeface="Arial Narrow" pitchFamily="34" charset="0"/>
                </a:rPr>
                <a:t>LTE;</a:t>
              </a:r>
              <a:br>
                <a:rPr lang="de-DE" sz="1400" b="1" dirty="0">
                  <a:latin typeface="Arial Narrow" pitchFamily="34" charset="0"/>
                </a:rPr>
              </a:br>
              <a:r>
                <a:rPr lang="de-DE" sz="1400" b="1" dirty="0">
                  <a:latin typeface="Arial Narrow" pitchFamily="34" charset="0"/>
                </a:rPr>
                <a:t>WiMAX</a:t>
              </a:r>
              <a:endParaRPr lang="en-US" sz="1400" b="1" dirty="0">
                <a:latin typeface="Arial Narrow" pitchFamily="34" charset="0"/>
              </a:endParaRPr>
            </a:p>
          </p:txBody>
        </p:sp>
        <p:sp>
          <p:nvSpPr>
            <p:cNvPr id="244839" name="Text Box 103"/>
            <p:cNvSpPr txBox="1">
              <a:spLocks noChangeArrowheads="1"/>
            </p:cNvSpPr>
            <p:nvPr/>
          </p:nvSpPr>
          <p:spPr bwMode="auto">
            <a:xfrm>
              <a:off x="6775132" y="4154488"/>
              <a:ext cx="1448345" cy="387798"/>
            </a:xfrm>
            <a:prstGeom prst="rect">
              <a:avLst/>
            </a:prstGeom>
            <a:noFill/>
            <a:ln w="9525">
              <a:noFill/>
              <a:miter lim="800000"/>
              <a:headEnd/>
              <a:tailEnd/>
            </a:ln>
            <a:effectLst/>
          </p:spPr>
          <p:txBody>
            <a:bodyPr wrap="none">
              <a:spAutoFit/>
            </a:bodyPr>
            <a:lstStyle/>
            <a:p>
              <a:pPr eaLnBrk="1" hangingPunct="1">
                <a:lnSpc>
                  <a:spcPct val="80000"/>
                </a:lnSpc>
                <a:spcBef>
                  <a:spcPct val="0"/>
                </a:spcBef>
                <a:buClrTx/>
              </a:pPr>
              <a:r>
                <a:rPr lang="de-DE" b="1" dirty="0">
                  <a:solidFill>
                    <a:srgbClr val="FF9900"/>
                  </a:solidFill>
                </a:rPr>
                <a:t>Wireless</a:t>
              </a:r>
              <a:endParaRPr lang="en-US" sz="1600" dirty="0">
                <a:solidFill>
                  <a:srgbClr val="FF9900"/>
                </a:solidFill>
              </a:endParaRPr>
            </a:p>
          </p:txBody>
        </p:sp>
        <p:sp>
          <p:nvSpPr>
            <p:cNvPr id="244840" name="AutoShape 104"/>
            <p:cNvSpPr>
              <a:spLocks noChangeArrowheads="1"/>
            </p:cNvSpPr>
            <p:nvPr/>
          </p:nvSpPr>
          <p:spPr bwMode="auto">
            <a:xfrm>
              <a:off x="6070600" y="4856163"/>
              <a:ext cx="796925" cy="231775"/>
            </a:xfrm>
            <a:prstGeom prst="roundRect">
              <a:avLst>
                <a:gd name="adj" fmla="val 16667"/>
              </a:avLst>
            </a:prstGeom>
            <a:solidFill>
              <a:schemeClr val="bg1"/>
            </a:solidFill>
            <a:ln w="12700">
              <a:solidFill>
                <a:srgbClr val="FF9900"/>
              </a:solidFill>
              <a:round/>
              <a:headEnd/>
              <a:tailEnd/>
            </a:ln>
            <a:effectLst/>
          </p:spPr>
          <p:txBody>
            <a:bodyPr wrap="none" anchor="ctr"/>
            <a:lstStyle/>
            <a:p>
              <a:endParaRPr lang="en-ZA"/>
            </a:p>
          </p:txBody>
        </p:sp>
        <p:sp>
          <p:nvSpPr>
            <p:cNvPr id="244841" name="Text Box 105"/>
            <p:cNvSpPr txBox="1">
              <a:spLocks noChangeArrowheads="1"/>
            </p:cNvSpPr>
            <p:nvPr/>
          </p:nvSpPr>
          <p:spPr bwMode="auto">
            <a:xfrm>
              <a:off x="5906658" y="4837113"/>
              <a:ext cx="870688" cy="307777"/>
            </a:xfrm>
            <a:prstGeom prst="rect">
              <a:avLst/>
            </a:prstGeom>
            <a:noFill/>
            <a:ln w="9525">
              <a:noFill/>
              <a:miter lim="800000"/>
              <a:headEnd/>
              <a:tailEnd/>
            </a:ln>
            <a:effectLst/>
          </p:spPr>
          <p:txBody>
            <a:bodyPr wrap="none">
              <a:spAutoFit/>
            </a:bodyPr>
            <a:lstStyle/>
            <a:p>
              <a:pPr eaLnBrk="1" hangingPunct="1">
                <a:spcBef>
                  <a:spcPct val="0"/>
                </a:spcBef>
                <a:buClrTx/>
              </a:pPr>
              <a:r>
                <a:rPr lang="de-DE" sz="1400" b="1" dirty="0">
                  <a:latin typeface="Arial Narrow" pitchFamily="34" charset="0"/>
                </a:rPr>
                <a:t>HSPA evo</a:t>
              </a:r>
              <a:endParaRPr lang="en-US" sz="1400" b="1" dirty="0">
                <a:latin typeface="Arial Narrow" pitchFamily="34" charset="0"/>
              </a:endParaRPr>
            </a:p>
          </p:txBody>
        </p:sp>
        <p:grpSp>
          <p:nvGrpSpPr>
            <p:cNvPr id="15" name="Group 106"/>
            <p:cNvGrpSpPr>
              <a:grpSpLocks/>
            </p:cNvGrpSpPr>
            <p:nvPr/>
          </p:nvGrpSpPr>
          <p:grpSpPr bwMode="auto">
            <a:xfrm>
              <a:off x="5314950" y="4813300"/>
              <a:ext cx="144463" cy="134938"/>
              <a:chOff x="2648" y="3702"/>
              <a:chExt cx="91" cy="85"/>
            </a:xfrm>
          </p:grpSpPr>
          <p:sp>
            <p:nvSpPr>
              <p:cNvPr id="244843" name="Oval 107"/>
              <p:cNvSpPr>
                <a:spLocks noChangeAspect="1" noChangeArrowheads="1"/>
              </p:cNvSpPr>
              <p:nvPr/>
            </p:nvSpPr>
            <p:spPr bwMode="auto">
              <a:xfrm>
                <a:off x="2648" y="3702"/>
                <a:ext cx="91" cy="85"/>
              </a:xfrm>
              <a:prstGeom prst="ellipse">
                <a:avLst/>
              </a:prstGeom>
              <a:solidFill>
                <a:srgbClr val="FF9900"/>
              </a:solidFill>
              <a:ln w="9525" algn="ctr">
                <a:noFill/>
                <a:round/>
                <a:headEnd/>
                <a:tailEnd/>
              </a:ln>
              <a:effectLst/>
            </p:spPr>
            <p:txBody>
              <a:bodyPr wrap="none" anchor="ctr"/>
              <a:lstStyle/>
              <a:p>
                <a:endParaRPr lang="en-ZA"/>
              </a:p>
            </p:txBody>
          </p:sp>
          <p:sp>
            <p:nvSpPr>
              <p:cNvPr id="244844" name="Oval 108"/>
              <p:cNvSpPr>
                <a:spLocks noChangeAspect="1" noChangeArrowheads="1"/>
              </p:cNvSpPr>
              <p:nvPr/>
            </p:nvSpPr>
            <p:spPr bwMode="auto">
              <a:xfrm>
                <a:off x="2654" y="3704"/>
                <a:ext cx="63" cy="62"/>
              </a:xfrm>
              <a:prstGeom prst="ellipse">
                <a:avLst/>
              </a:prstGeom>
              <a:gradFill rotWithShape="1">
                <a:gsLst>
                  <a:gs pos="0">
                    <a:srgbClr val="FF9900">
                      <a:gamma/>
                      <a:tint val="34510"/>
                      <a:invGamma/>
                    </a:srgbClr>
                  </a:gs>
                  <a:gs pos="100000">
                    <a:srgbClr val="FF9900"/>
                  </a:gs>
                </a:gsLst>
                <a:path path="shape">
                  <a:fillToRect l="50000" t="50000" r="50000" b="50000"/>
                </a:path>
              </a:gradFill>
              <a:ln w="9525" algn="ctr">
                <a:noFill/>
                <a:round/>
                <a:headEnd/>
                <a:tailEnd/>
              </a:ln>
              <a:effectLst/>
            </p:spPr>
            <p:txBody>
              <a:bodyPr wrap="none" anchor="ctr"/>
              <a:lstStyle/>
              <a:p>
                <a:endParaRPr lang="en-ZA"/>
              </a:p>
            </p:txBody>
          </p:sp>
        </p:grpSp>
        <p:sp>
          <p:nvSpPr>
            <p:cNvPr id="244845" name="AutoShape 109"/>
            <p:cNvSpPr>
              <a:spLocks noChangeArrowheads="1"/>
            </p:cNvSpPr>
            <p:nvPr/>
          </p:nvSpPr>
          <p:spPr bwMode="auto">
            <a:xfrm>
              <a:off x="5135563" y="4568825"/>
              <a:ext cx="611187" cy="231775"/>
            </a:xfrm>
            <a:prstGeom prst="roundRect">
              <a:avLst>
                <a:gd name="adj" fmla="val 16667"/>
              </a:avLst>
            </a:prstGeom>
            <a:solidFill>
              <a:schemeClr val="bg1"/>
            </a:solidFill>
            <a:ln w="12700">
              <a:solidFill>
                <a:srgbClr val="FF9900"/>
              </a:solidFill>
              <a:round/>
              <a:headEnd/>
              <a:tailEnd/>
            </a:ln>
            <a:effectLst/>
          </p:spPr>
          <p:txBody>
            <a:bodyPr wrap="none" anchor="ctr"/>
            <a:lstStyle/>
            <a:p>
              <a:endParaRPr lang="en-ZA"/>
            </a:p>
          </p:txBody>
        </p:sp>
        <p:sp>
          <p:nvSpPr>
            <p:cNvPr id="244846" name="Text Box 110"/>
            <p:cNvSpPr txBox="1">
              <a:spLocks noChangeArrowheads="1"/>
            </p:cNvSpPr>
            <p:nvPr/>
          </p:nvSpPr>
          <p:spPr bwMode="auto">
            <a:xfrm>
              <a:off x="4930440" y="4541838"/>
              <a:ext cx="691600" cy="307777"/>
            </a:xfrm>
            <a:prstGeom prst="rect">
              <a:avLst/>
            </a:prstGeom>
            <a:noFill/>
            <a:ln w="9525">
              <a:noFill/>
              <a:miter lim="800000"/>
              <a:headEnd/>
              <a:tailEnd/>
            </a:ln>
            <a:effectLst/>
          </p:spPr>
          <p:txBody>
            <a:bodyPr wrap="none">
              <a:spAutoFit/>
            </a:bodyPr>
            <a:lstStyle/>
            <a:p>
              <a:pPr eaLnBrk="1" hangingPunct="1">
                <a:spcBef>
                  <a:spcPct val="0"/>
                </a:spcBef>
                <a:buClrTx/>
              </a:pPr>
              <a:r>
                <a:rPr lang="de-DE" sz="1400" b="1" dirty="0">
                  <a:latin typeface="Arial Narrow" pitchFamily="34" charset="0"/>
                </a:rPr>
                <a:t>WiMAX</a:t>
              </a:r>
              <a:endParaRPr lang="en-US" sz="1400" b="1" dirty="0">
                <a:latin typeface="Arial Narrow" pitchFamily="34" charset="0"/>
              </a:endParaRPr>
            </a:p>
          </p:txBody>
        </p:sp>
        <p:sp>
          <p:nvSpPr>
            <p:cNvPr id="244848" name="AutoShape 112"/>
            <p:cNvSpPr>
              <a:spLocks noChangeArrowheads="1"/>
            </p:cNvSpPr>
            <p:nvPr/>
          </p:nvSpPr>
          <p:spPr bwMode="auto">
            <a:xfrm>
              <a:off x="258763" y="1052513"/>
              <a:ext cx="4529137" cy="558800"/>
            </a:xfrm>
            <a:prstGeom prst="roundRect">
              <a:avLst>
                <a:gd name="adj" fmla="val 21319"/>
              </a:avLst>
            </a:prstGeom>
            <a:gradFill rotWithShape="1">
              <a:gsLst>
                <a:gs pos="0">
                  <a:schemeClr val="hlink">
                    <a:gamma/>
                    <a:tint val="76078"/>
                    <a:invGamma/>
                  </a:schemeClr>
                </a:gs>
                <a:gs pos="100000">
                  <a:schemeClr val="hlink"/>
                </a:gs>
              </a:gsLst>
              <a:lin ang="5400000" scaled="1"/>
            </a:gradFill>
            <a:ln w="25400" algn="ctr">
              <a:solidFill>
                <a:schemeClr val="hlink"/>
              </a:solidFill>
              <a:round/>
              <a:headEnd/>
              <a:tailEnd/>
            </a:ln>
            <a:effectLst/>
          </p:spPr>
          <p:txBody>
            <a:bodyPr/>
            <a:lstStyle/>
            <a:p>
              <a:endParaRPr lang="en-ZA"/>
            </a:p>
          </p:txBody>
        </p:sp>
        <p:sp>
          <p:nvSpPr>
            <p:cNvPr id="244849" name="Rectangle 6"/>
            <p:cNvSpPr>
              <a:spLocks noChangeArrowheads="1"/>
            </p:cNvSpPr>
            <p:nvPr/>
          </p:nvSpPr>
          <p:spPr bwMode="auto">
            <a:xfrm>
              <a:off x="328613" y="1126798"/>
              <a:ext cx="4308475" cy="402291"/>
            </a:xfrm>
            <a:prstGeom prst="rect">
              <a:avLst/>
            </a:prstGeom>
            <a:noFill/>
            <a:ln w="19050">
              <a:noFill/>
              <a:miter lim="800000"/>
              <a:headEnd/>
              <a:tailEnd/>
            </a:ln>
          </p:spPr>
          <p:txBody>
            <a:bodyPr lIns="90000" tIns="46800" rIns="90000" bIns="46800" anchor="ctr">
              <a:spAutoFit/>
            </a:bodyPr>
            <a:lstStyle/>
            <a:p>
              <a:pPr defTabSz="761926"/>
              <a:r>
                <a:rPr lang="en-US" sz="2000" dirty="0">
                  <a:solidFill>
                    <a:schemeClr val="bg1"/>
                  </a:solidFill>
                </a:rPr>
                <a:t>There is a difference in bandwidth</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AutoShape 2"/>
          <p:cNvSpPr>
            <a:spLocks noChangeArrowheads="1"/>
          </p:cNvSpPr>
          <p:nvPr/>
        </p:nvSpPr>
        <p:spPr bwMode="auto">
          <a:xfrm rot="-1090968">
            <a:off x="584200" y="3924300"/>
            <a:ext cx="6899275" cy="741363"/>
          </a:xfrm>
          <a:prstGeom prst="rightArrow">
            <a:avLst>
              <a:gd name="adj1" fmla="val 55630"/>
              <a:gd name="adj2" fmla="val 87677"/>
            </a:avLst>
          </a:prstGeom>
          <a:gradFill rotWithShape="0">
            <a:gsLst>
              <a:gs pos="0">
                <a:srgbClr val="FFC46C"/>
              </a:gs>
              <a:gs pos="100000">
                <a:srgbClr val="FF9900"/>
              </a:gs>
            </a:gsLst>
            <a:lin ang="5400000" scaled="1"/>
          </a:gradFill>
          <a:ln w="19050">
            <a:solidFill>
              <a:srgbClr val="BE7100"/>
            </a:solidFill>
            <a:miter lim="800000"/>
            <a:headEnd/>
            <a:tailEnd/>
          </a:ln>
        </p:spPr>
        <p:txBody>
          <a:bodyPr wrap="none" anchor="ctr"/>
          <a:lstStyle/>
          <a:p>
            <a:endParaRPr lang="en-ZA"/>
          </a:p>
        </p:txBody>
      </p:sp>
      <p:sp>
        <p:nvSpPr>
          <p:cNvPr id="16387" name="Text Box 3"/>
          <p:cNvSpPr txBox="1">
            <a:spLocks noChangeArrowheads="1"/>
          </p:cNvSpPr>
          <p:nvPr/>
        </p:nvSpPr>
        <p:spPr bwMode="auto">
          <a:xfrm>
            <a:off x="395288" y="5726113"/>
            <a:ext cx="1689100" cy="873125"/>
          </a:xfrm>
          <a:prstGeom prst="rect">
            <a:avLst/>
          </a:prstGeom>
          <a:noFill/>
          <a:ln w="9525">
            <a:noFill/>
            <a:miter lim="800000"/>
            <a:headEnd/>
            <a:tailEnd/>
          </a:ln>
        </p:spPr>
        <p:txBody>
          <a:bodyPr lIns="91424" tIns="45712" rIns="91424" bIns="45712">
            <a:spAutoFit/>
          </a:bodyPr>
          <a:lstStyle/>
          <a:p>
            <a:pPr algn="ctr" defTabSz="762000" eaLnBrk="0" hangingPunct="0">
              <a:lnSpc>
                <a:spcPct val="80000"/>
              </a:lnSpc>
              <a:buClr>
                <a:srgbClr val="0052BA"/>
              </a:buClr>
              <a:buSzPct val="80000"/>
            </a:pPr>
            <a:r>
              <a:rPr lang="en-GB" altLang="fi-FI" sz="1600" dirty="0"/>
              <a:t>Basic </a:t>
            </a:r>
            <a:br>
              <a:rPr lang="en-GB" altLang="fi-FI" sz="1600" dirty="0"/>
            </a:br>
            <a:r>
              <a:rPr lang="en-GB" altLang="fi-FI" sz="1600" dirty="0"/>
              <a:t>browsing,</a:t>
            </a:r>
          </a:p>
          <a:p>
            <a:pPr algn="ctr" defTabSz="762000" eaLnBrk="0" hangingPunct="0">
              <a:lnSpc>
                <a:spcPct val="80000"/>
              </a:lnSpc>
              <a:buClr>
                <a:srgbClr val="0052BA"/>
              </a:buClr>
              <a:buSzPct val="80000"/>
            </a:pPr>
            <a:r>
              <a:rPr lang="en-GB" altLang="fi-FI" sz="1600" dirty="0"/>
              <a:t>rich terminal</a:t>
            </a:r>
          </a:p>
          <a:p>
            <a:pPr algn="ctr" defTabSz="762000" eaLnBrk="0" hangingPunct="0">
              <a:lnSpc>
                <a:spcPct val="80000"/>
              </a:lnSpc>
              <a:buClr>
                <a:srgbClr val="0052BA"/>
              </a:buClr>
              <a:buSzPct val="80000"/>
            </a:pPr>
            <a:r>
              <a:rPr lang="en-GB" altLang="fi-FI" sz="1600" dirty="0"/>
              <a:t>personalization</a:t>
            </a:r>
          </a:p>
        </p:txBody>
      </p:sp>
      <p:sp>
        <p:nvSpPr>
          <p:cNvPr id="16388" name="Text Box 4"/>
          <p:cNvSpPr txBox="1">
            <a:spLocks noChangeArrowheads="1"/>
          </p:cNvSpPr>
          <p:nvPr/>
        </p:nvSpPr>
        <p:spPr bwMode="auto">
          <a:xfrm>
            <a:off x="5302250" y="4008438"/>
            <a:ext cx="1947863" cy="1068387"/>
          </a:xfrm>
          <a:prstGeom prst="rect">
            <a:avLst/>
          </a:prstGeom>
          <a:noFill/>
          <a:ln w="9525">
            <a:noFill/>
            <a:miter lim="800000"/>
            <a:headEnd/>
            <a:tailEnd/>
          </a:ln>
        </p:spPr>
        <p:txBody>
          <a:bodyPr lIns="91424" tIns="45712" rIns="91424" bIns="45712">
            <a:spAutoFit/>
          </a:bodyPr>
          <a:lstStyle/>
          <a:p>
            <a:pPr algn="ctr" defTabSz="762000" eaLnBrk="0" hangingPunct="0">
              <a:lnSpc>
                <a:spcPct val="80000"/>
              </a:lnSpc>
              <a:buClr>
                <a:srgbClr val="0052BA"/>
              </a:buClr>
              <a:buSzPct val="80000"/>
            </a:pPr>
            <a:r>
              <a:rPr lang="en-GB" altLang="fi-FI" sz="1600"/>
              <a:t>Full Internet</a:t>
            </a:r>
          </a:p>
          <a:p>
            <a:pPr algn="ctr" defTabSz="762000" eaLnBrk="0" hangingPunct="0">
              <a:lnSpc>
                <a:spcPct val="80000"/>
              </a:lnSpc>
              <a:buClr>
                <a:srgbClr val="0052BA"/>
              </a:buClr>
              <a:buSzPct val="80000"/>
            </a:pPr>
            <a:r>
              <a:rPr lang="en-GB" altLang="fi-FI" sz="1600"/>
              <a:t>browsing experience,</a:t>
            </a:r>
          </a:p>
          <a:p>
            <a:pPr algn="ctr" defTabSz="762000" eaLnBrk="0" hangingPunct="0">
              <a:lnSpc>
                <a:spcPct val="80000"/>
              </a:lnSpc>
              <a:buClr>
                <a:srgbClr val="0052BA"/>
              </a:buClr>
              <a:buSzPct val="80000"/>
            </a:pPr>
            <a:r>
              <a:rPr lang="en-GB" altLang="fi-FI" sz="1600"/>
              <a:t>high-value videos and </a:t>
            </a:r>
            <a:r>
              <a:rPr lang="fi-FI" altLang="fi-FI" sz="1600"/>
              <a:t>TV</a:t>
            </a:r>
            <a:endParaRPr lang="en-GB" altLang="fi-FI" sz="1600"/>
          </a:p>
        </p:txBody>
      </p:sp>
      <p:sp>
        <p:nvSpPr>
          <p:cNvPr id="160773" name="Rectangle 5"/>
          <p:cNvSpPr>
            <a:spLocks noChangeArrowheads="1"/>
          </p:cNvSpPr>
          <p:nvPr/>
        </p:nvSpPr>
        <p:spPr bwMode="auto">
          <a:xfrm>
            <a:off x="6400800" y="2438400"/>
            <a:ext cx="2178050" cy="587375"/>
          </a:xfrm>
          <a:prstGeom prst="rect">
            <a:avLst/>
          </a:prstGeom>
          <a:noFill/>
          <a:ln w="12700">
            <a:noFill/>
            <a:miter lim="800000"/>
            <a:headEnd/>
            <a:tailEnd/>
          </a:ln>
          <a:effectLst>
            <a:outerShdw dist="17961" dir="2700000" algn="ctr" rotWithShape="0">
              <a:srgbClr val="BE7100"/>
            </a:outerShdw>
          </a:effectLst>
        </p:spPr>
        <p:txBody>
          <a:bodyPr wrap="none" lIns="91424" tIns="45712" rIns="91424" bIns="45712">
            <a:spAutoFit/>
          </a:bodyPr>
          <a:lstStyle/>
          <a:p>
            <a:pPr defTabSz="762000" eaLnBrk="0" hangingPunct="0">
              <a:lnSpc>
                <a:spcPct val="90000"/>
              </a:lnSpc>
              <a:defRPr/>
            </a:pPr>
            <a:r>
              <a:rPr lang="en-GB" altLang="fi-FI" b="1" dirty="0">
                <a:solidFill>
                  <a:srgbClr val="FF6600"/>
                </a:solidFill>
                <a:effectLst>
                  <a:outerShdw blurRad="38100" dist="38100" dir="2700000" algn="tl">
                    <a:srgbClr val="C0C0C0"/>
                  </a:outerShdw>
                </a:effectLst>
              </a:rPr>
              <a:t>Content-to-person</a:t>
            </a:r>
          </a:p>
          <a:p>
            <a:pPr defTabSz="762000" eaLnBrk="0" hangingPunct="0">
              <a:lnSpc>
                <a:spcPct val="90000"/>
              </a:lnSpc>
              <a:defRPr/>
            </a:pPr>
            <a:r>
              <a:rPr lang="en-GB" altLang="fi-FI" b="1" dirty="0">
                <a:solidFill>
                  <a:srgbClr val="FF6600"/>
                </a:solidFill>
                <a:effectLst>
                  <a:outerShdw blurRad="38100" dist="38100" dir="2700000" algn="tl">
                    <a:srgbClr val="C0C0C0"/>
                  </a:outerShdw>
                </a:effectLst>
              </a:rPr>
              <a:t>services</a:t>
            </a:r>
          </a:p>
        </p:txBody>
      </p:sp>
      <p:sp>
        <p:nvSpPr>
          <p:cNvPr id="16390" name="Text Box 6"/>
          <p:cNvSpPr txBox="1">
            <a:spLocks noChangeArrowheads="1"/>
          </p:cNvSpPr>
          <p:nvPr/>
        </p:nvSpPr>
        <p:spPr bwMode="auto">
          <a:xfrm>
            <a:off x="1695450" y="5441950"/>
            <a:ext cx="1363663" cy="482600"/>
          </a:xfrm>
          <a:prstGeom prst="rect">
            <a:avLst/>
          </a:prstGeom>
          <a:noFill/>
          <a:ln w="9525">
            <a:noFill/>
            <a:miter lim="800000"/>
            <a:headEnd/>
            <a:tailEnd/>
          </a:ln>
        </p:spPr>
        <p:txBody>
          <a:bodyPr lIns="91424" tIns="45712" rIns="91424" bIns="45712">
            <a:spAutoFit/>
          </a:bodyPr>
          <a:lstStyle/>
          <a:p>
            <a:pPr algn="ctr" defTabSz="762000" eaLnBrk="0" hangingPunct="0">
              <a:lnSpc>
                <a:spcPct val="80000"/>
              </a:lnSpc>
              <a:buClr>
                <a:srgbClr val="0052BA"/>
              </a:buClr>
              <a:buSzPct val="80000"/>
            </a:pPr>
            <a:r>
              <a:rPr lang="en-GB" altLang="fi-FI" sz="1600"/>
              <a:t>Basic</a:t>
            </a:r>
          </a:p>
          <a:p>
            <a:pPr algn="ctr" defTabSz="762000" eaLnBrk="0" hangingPunct="0">
              <a:lnSpc>
                <a:spcPct val="80000"/>
              </a:lnSpc>
              <a:buClr>
                <a:srgbClr val="0052BA"/>
              </a:buClr>
              <a:buSzPct val="80000"/>
            </a:pPr>
            <a:r>
              <a:rPr lang="en-GB" altLang="fi-FI" sz="1600"/>
              <a:t>applications</a:t>
            </a:r>
          </a:p>
        </p:txBody>
      </p:sp>
      <p:sp>
        <p:nvSpPr>
          <p:cNvPr id="16391" name="Text Box 7"/>
          <p:cNvSpPr txBox="1">
            <a:spLocks noChangeArrowheads="1"/>
          </p:cNvSpPr>
          <p:nvPr/>
        </p:nvSpPr>
        <p:spPr bwMode="auto">
          <a:xfrm>
            <a:off x="3997325" y="4584700"/>
            <a:ext cx="1323975" cy="873125"/>
          </a:xfrm>
          <a:prstGeom prst="rect">
            <a:avLst/>
          </a:prstGeom>
          <a:noFill/>
          <a:ln w="9525">
            <a:noFill/>
            <a:miter lim="800000"/>
            <a:headEnd/>
            <a:tailEnd/>
          </a:ln>
        </p:spPr>
        <p:txBody>
          <a:bodyPr lIns="91424" tIns="45712" rIns="91424" bIns="45712">
            <a:spAutoFit/>
          </a:bodyPr>
          <a:lstStyle/>
          <a:p>
            <a:pPr algn="ctr" defTabSz="762000" eaLnBrk="0" hangingPunct="0">
              <a:lnSpc>
                <a:spcPct val="80000"/>
              </a:lnSpc>
              <a:buClr>
                <a:srgbClr val="0052BA"/>
              </a:buClr>
              <a:buSzPct val="80000"/>
            </a:pPr>
            <a:r>
              <a:rPr lang="en-GB" altLang="fi-FI" sz="1600"/>
              <a:t>Enhanced</a:t>
            </a:r>
          </a:p>
          <a:p>
            <a:pPr algn="ctr" defTabSz="762000" eaLnBrk="0" hangingPunct="0">
              <a:lnSpc>
                <a:spcPct val="80000"/>
              </a:lnSpc>
              <a:buClr>
                <a:srgbClr val="0052BA"/>
              </a:buClr>
              <a:buSzPct val="80000"/>
            </a:pPr>
            <a:r>
              <a:rPr lang="en-GB" altLang="fi-FI" sz="1600"/>
              <a:t>browsing,</a:t>
            </a:r>
          </a:p>
          <a:p>
            <a:pPr algn="ctr" defTabSz="762000" eaLnBrk="0" hangingPunct="0">
              <a:lnSpc>
                <a:spcPct val="80000"/>
              </a:lnSpc>
              <a:buClr>
                <a:srgbClr val="0052BA"/>
              </a:buClr>
              <a:buSzPct val="80000"/>
            </a:pPr>
            <a:r>
              <a:rPr lang="en-GB" altLang="fi-FI" sz="1600"/>
              <a:t>versatile</a:t>
            </a:r>
          </a:p>
          <a:p>
            <a:pPr algn="ctr" defTabSz="762000" eaLnBrk="0" hangingPunct="0">
              <a:lnSpc>
                <a:spcPct val="80000"/>
              </a:lnSpc>
              <a:buClr>
                <a:srgbClr val="0052BA"/>
              </a:buClr>
              <a:buSzPct val="80000"/>
            </a:pPr>
            <a:r>
              <a:rPr lang="en-GB" altLang="fi-FI" sz="1600"/>
              <a:t>applications</a:t>
            </a:r>
          </a:p>
        </p:txBody>
      </p:sp>
      <p:sp>
        <p:nvSpPr>
          <p:cNvPr id="16392" name="Rectangle 8"/>
          <p:cNvSpPr>
            <a:spLocks noChangeArrowheads="1"/>
          </p:cNvSpPr>
          <p:nvPr/>
        </p:nvSpPr>
        <p:spPr bwMode="auto">
          <a:xfrm>
            <a:off x="3043238" y="5080000"/>
            <a:ext cx="876300" cy="482600"/>
          </a:xfrm>
          <a:prstGeom prst="rect">
            <a:avLst/>
          </a:prstGeom>
          <a:noFill/>
          <a:ln w="9525">
            <a:noFill/>
            <a:miter lim="800000"/>
            <a:headEnd/>
            <a:tailEnd/>
          </a:ln>
        </p:spPr>
        <p:txBody>
          <a:bodyPr lIns="91424" tIns="45712" rIns="91424" bIns="45712">
            <a:spAutoFit/>
          </a:bodyPr>
          <a:lstStyle/>
          <a:p>
            <a:pPr algn="ctr" defTabSz="762000" eaLnBrk="0" hangingPunct="0">
              <a:lnSpc>
                <a:spcPct val="80000"/>
              </a:lnSpc>
              <a:buClr>
                <a:srgbClr val="0052BA"/>
              </a:buClr>
              <a:buSzPct val="80000"/>
            </a:pPr>
            <a:r>
              <a:rPr lang="en-GB" altLang="fi-FI" sz="1600"/>
              <a:t>Short</a:t>
            </a:r>
          </a:p>
          <a:p>
            <a:pPr algn="ctr" defTabSz="762000" eaLnBrk="0" hangingPunct="0">
              <a:lnSpc>
                <a:spcPct val="80000"/>
              </a:lnSpc>
              <a:buClr>
                <a:srgbClr val="0052BA"/>
              </a:buClr>
              <a:buSzPct val="80000"/>
            </a:pPr>
            <a:r>
              <a:rPr lang="en-GB" altLang="fi-FI" sz="1600"/>
              <a:t>videos</a:t>
            </a:r>
          </a:p>
        </p:txBody>
      </p:sp>
      <p:pic>
        <p:nvPicPr>
          <p:cNvPr id="16393" name="Picture 9" descr="02_7210_small"/>
          <p:cNvPicPr>
            <a:picLocks noChangeAspect="1" noChangeArrowheads="1"/>
          </p:cNvPicPr>
          <p:nvPr/>
        </p:nvPicPr>
        <p:blipFill>
          <a:blip r:embed="rId3" cstate="print"/>
          <a:srcRect/>
          <a:stretch>
            <a:fillRect/>
          </a:stretch>
        </p:blipFill>
        <p:spPr bwMode="auto">
          <a:xfrm>
            <a:off x="869950" y="4805363"/>
            <a:ext cx="593725" cy="936625"/>
          </a:xfrm>
          <a:prstGeom prst="rect">
            <a:avLst/>
          </a:prstGeom>
          <a:noFill/>
          <a:ln w="9525">
            <a:noFill/>
            <a:miter lim="800000"/>
            <a:headEnd/>
            <a:tailEnd/>
          </a:ln>
        </p:spPr>
      </p:pic>
      <p:grpSp>
        <p:nvGrpSpPr>
          <p:cNvPr id="2" name="Group 10"/>
          <p:cNvGrpSpPr>
            <a:grpSpLocks/>
          </p:cNvGrpSpPr>
          <p:nvPr/>
        </p:nvGrpSpPr>
        <p:grpSpPr bwMode="auto">
          <a:xfrm>
            <a:off x="1887538" y="4586288"/>
            <a:ext cx="793750" cy="808037"/>
            <a:chOff x="1340" y="2867"/>
            <a:chExt cx="510" cy="479"/>
          </a:xfrm>
        </p:grpSpPr>
        <p:sp>
          <p:nvSpPr>
            <p:cNvPr id="16427" name="AutoShape 11"/>
            <p:cNvSpPr>
              <a:spLocks noChangeArrowheads="1"/>
            </p:cNvSpPr>
            <p:nvPr/>
          </p:nvSpPr>
          <p:spPr bwMode="auto">
            <a:xfrm>
              <a:off x="1350" y="2879"/>
              <a:ext cx="483" cy="451"/>
            </a:xfrm>
            <a:prstGeom prst="roundRect">
              <a:avLst>
                <a:gd name="adj" fmla="val 16667"/>
              </a:avLst>
            </a:prstGeom>
            <a:solidFill>
              <a:schemeClr val="bg1"/>
            </a:solidFill>
            <a:ln w="12700">
              <a:noFill/>
              <a:round/>
              <a:headEnd/>
              <a:tailEnd/>
            </a:ln>
          </p:spPr>
          <p:txBody>
            <a:bodyPr wrap="none" anchor="ctr"/>
            <a:lstStyle/>
            <a:p>
              <a:endParaRPr lang="en-ZA"/>
            </a:p>
          </p:txBody>
        </p:sp>
        <p:pic>
          <p:nvPicPr>
            <p:cNvPr id="16428" name="Picture 12" descr="check screen"/>
            <p:cNvPicPr>
              <a:picLocks noChangeAspect="1" noChangeArrowheads="1"/>
            </p:cNvPicPr>
            <p:nvPr/>
          </p:nvPicPr>
          <p:blipFill>
            <a:blip r:embed="rId4" cstate="print"/>
            <a:srcRect/>
            <a:stretch>
              <a:fillRect/>
            </a:stretch>
          </p:blipFill>
          <p:spPr bwMode="auto">
            <a:xfrm>
              <a:off x="1340" y="2867"/>
              <a:ext cx="510" cy="479"/>
            </a:xfrm>
            <a:prstGeom prst="rect">
              <a:avLst/>
            </a:prstGeom>
            <a:noFill/>
            <a:ln w="9525">
              <a:noFill/>
              <a:miter lim="800000"/>
              <a:headEnd/>
              <a:tailEnd/>
            </a:ln>
          </p:spPr>
        </p:pic>
      </p:grpSp>
      <p:pic>
        <p:nvPicPr>
          <p:cNvPr id="16395" name="Picture 13" descr="Screen_03"/>
          <p:cNvPicPr>
            <a:picLocks noChangeAspect="1" noChangeArrowheads="1"/>
          </p:cNvPicPr>
          <p:nvPr/>
        </p:nvPicPr>
        <p:blipFill>
          <a:blip r:embed="rId5" cstate="print"/>
          <a:srcRect/>
          <a:stretch>
            <a:fillRect/>
          </a:stretch>
        </p:blipFill>
        <p:spPr bwMode="auto">
          <a:xfrm>
            <a:off x="3086100" y="4130675"/>
            <a:ext cx="801688" cy="971550"/>
          </a:xfrm>
          <a:prstGeom prst="rect">
            <a:avLst/>
          </a:prstGeom>
          <a:noFill/>
          <a:ln w="9525">
            <a:noFill/>
            <a:miter lim="800000"/>
            <a:headEnd/>
            <a:tailEnd/>
          </a:ln>
        </p:spPr>
      </p:pic>
      <p:pic>
        <p:nvPicPr>
          <p:cNvPr id="16396" name="Picture 14" descr="06_6600 small"/>
          <p:cNvPicPr>
            <a:picLocks noChangeAspect="1" noChangeArrowheads="1"/>
          </p:cNvPicPr>
          <p:nvPr/>
        </p:nvPicPr>
        <p:blipFill>
          <a:blip r:embed="rId6" cstate="print"/>
          <a:srcRect/>
          <a:stretch>
            <a:fillRect/>
          </a:stretch>
        </p:blipFill>
        <p:spPr bwMode="auto">
          <a:xfrm>
            <a:off x="2906713" y="3913188"/>
            <a:ext cx="519112" cy="842962"/>
          </a:xfrm>
          <a:prstGeom prst="rect">
            <a:avLst/>
          </a:prstGeom>
          <a:noFill/>
          <a:ln w="9525">
            <a:noFill/>
            <a:miter lim="800000"/>
            <a:headEnd/>
            <a:tailEnd/>
          </a:ln>
        </p:spPr>
      </p:pic>
      <p:pic>
        <p:nvPicPr>
          <p:cNvPr id="160783" name="Picture 15" descr="Screen_04"/>
          <p:cNvPicPr>
            <a:picLocks noChangeAspect="1" noChangeArrowheads="1"/>
          </p:cNvPicPr>
          <p:nvPr/>
        </p:nvPicPr>
        <p:blipFill>
          <a:blip r:embed="rId7" cstate="print"/>
          <a:srcRect/>
          <a:stretch>
            <a:fillRect/>
          </a:stretch>
        </p:blipFill>
        <p:spPr bwMode="auto">
          <a:xfrm>
            <a:off x="4279900" y="3549650"/>
            <a:ext cx="758825" cy="971550"/>
          </a:xfrm>
          <a:prstGeom prst="rect">
            <a:avLst/>
          </a:prstGeom>
          <a:noFill/>
          <a:ln w="9525">
            <a:solidFill>
              <a:srgbClr val="274E9D"/>
            </a:solidFill>
            <a:miter lim="800000"/>
            <a:headEnd/>
            <a:tailEnd/>
          </a:ln>
          <a:effectLst>
            <a:outerShdw dist="53882" dir="2700000" algn="ctr" rotWithShape="0">
              <a:srgbClr val="808080">
                <a:alpha val="50000"/>
              </a:srgbClr>
            </a:outerShdw>
          </a:effectLst>
        </p:spPr>
      </p:pic>
      <p:grpSp>
        <p:nvGrpSpPr>
          <p:cNvPr id="3" name="Group 16"/>
          <p:cNvGrpSpPr>
            <a:grpSpLocks/>
          </p:cNvGrpSpPr>
          <p:nvPr/>
        </p:nvGrpSpPr>
        <p:grpSpPr bwMode="auto">
          <a:xfrm>
            <a:off x="5449888" y="2960688"/>
            <a:ext cx="1282700" cy="981075"/>
            <a:chOff x="3613" y="1717"/>
            <a:chExt cx="876" cy="618"/>
          </a:xfrm>
        </p:grpSpPr>
        <p:sp>
          <p:nvSpPr>
            <p:cNvPr id="16425" name="Freeform 17"/>
            <p:cNvSpPr>
              <a:spLocks/>
            </p:cNvSpPr>
            <p:nvPr/>
          </p:nvSpPr>
          <p:spPr bwMode="auto">
            <a:xfrm>
              <a:off x="3752" y="1854"/>
              <a:ext cx="541" cy="270"/>
            </a:xfrm>
            <a:custGeom>
              <a:avLst/>
              <a:gdLst>
                <a:gd name="T0" fmla="*/ 72 w 541"/>
                <a:gd name="T1" fmla="*/ 270 h 270"/>
                <a:gd name="T2" fmla="*/ 468 w 541"/>
                <a:gd name="T3" fmla="*/ 192 h 270"/>
                <a:gd name="T4" fmla="*/ 510 w 541"/>
                <a:gd name="T5" fmla="*/ 78 h 270"/>
                <a:gd name="T6" fmla="*/ 426 w 541"/>
                <a:gd name="T7" fmla="*/ 6 h 270"/>
                <a:gd name="T8" fmla="*/ 156 w 541"/>
                <a:gd name="T9" fmla="*/ 42 h 270"/>
                <a:gd name="T10" fmla="*/ 36 w 541"/>
                <a:gd name="T11" fmla="*/ 96 h 270"/>
                <a:gd name="T12" fmla="*/ 0 w 541"/>
                <a:gd name="T13" fmla="*/ 216 h 270"/>
                <a:gd name="T14" fmla="*/ 72 w 541"/>
                <a:gd name="T15" fmla="*/ 270 h 270"/>
                <a:gd name="T16" fmla="*/ 0 60000 65536"/>
                <a:gd name="T17" fmla="*/ 0 60000 65536"/>
                <a:gd name="T18" fmla="*/ 0 60000 65536"/>
                <a:gd name="T19" fmla="*/ 0 60000 65536"/>
                <a:gd name="T20" fmla="*/ 0 60000 65536"/>
                <a:gd name="T21" fmla="*/ 0 60000 65536"/>
                <a:gd name="T22" fmla="*/ 0 60000 65536"/>
                <a:gd name="T23" fmla="*/ 0 60000 65536"/>
                <a:gd name="T24" fmla="*/ 0 w 541"/>
                <a:gd name="T25" fmla="*/ 0 h 270"/>
                <a:gd name="T26" fmla="*/ 541 w 541"/>
                <a:gd name="T27" fmla="*/ 270 h 2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1" h="270">
                  <a:moveTo>
                    <a:pt x="72" y="270"/>
                  </a:moveTo>
                  <a:cubicBezTo>
                    <a:pt x="233" y="247"/>
                    <a:pt x="395" y="224"/>
                    <a:pt x="468" y="192"/>
                  </a:cubicBezTo>
                  <a:cubicBezTo>
                    <a:pt x="541" y="160"/>
                    <a:pt x="517" y="109"/>
                    <a:pt x="510" y="78"/>
                  </a:cubicBezTo>
                  <a:cubicBezTo>
                    <a:pt x="503" y="47"/>
                    <a:pt x="485" y="12"/>
                    <a:pt x="426" y="6"/>
                  </a:cubicBezTo>
                  <a:cubicBezTo>
                    <a:pt x="367" y="0"/>
                    <a:pt x="221" y="27"/>
                    <a:pt x="156" y="42"/>
                  </a:cubicBezTo>
                  <a:cubicBezTo>
                    <a:pt x="91" y="57"/>
                    <a:pt x="62" y="67"/>
                    <a:pt x="36" y="96"/>
                  </a:cubicBezTo>
                  <a:cubicBezTo>
                    <a:pt x="10" y="125"/>
                    <a:pt x="5" y="170"/>
                    <a:pt x="0" y="216"/>
                  </a:cubicBezTo>
                  <a:cubicBezTo>
                    <a:pt x="0" y="216"/>
                    <a:pt x="72" y="270"/>
                    <a:pt x="72" y="270"/>
                  </a:cubicBezTo>
                  <a:close/>
                </a:path>
              </a:pathLst>
            </a:custGeom>
            <a:solidFill>
              <a:schemeClr val="bg1"/>
            </a:solidFill>
            <a:ln w="12700">
              <a:noFill/>
              <a:round/>
              <a:headEnd/>
              <a:tailEnd/>
            </a:ln>
          </p:spPr>
          <p:txBody>
            <a:bodyPr/>
            <a:lstStyle/>
            <a:p>
              <a:endParaRPr lang="en-ZA"/>
            </a:p>
          </p:txBody>
        </p:sp>
        <p:pic>
          <p:nvPicPr>
            <p:cNvPr id="16426" name="Picture 18"/>
            <p:cNvPicPr>
              <a:picLocks noChangeAspect="1" noChangeArrowheads="1"/>
            </p:cNvPicPr>
            <p:nvPr/>
          </p:nvPicPr>
          <p:blipFill>
            <a:blip r:embed="rId8" cstate="print">
              <a:clrChange>
                <a:clrFrom>
                  <a:srgbClr val="FFFFFF"/>
                </a:clrFrom>
                <a:clrTo>
                  <a:srgbClr val="FFFFFF">
                    <a:alpha val="0"/>
                  </a:srgbClr>
                </a:clrTo>
              </a:clrChange>
            </a:blip>
            <a:srcRect r="9877" b="3738"/>
            <a:stretch>
              <a:fillRect/>
            </a:stretch>
          </p:blipFill>
          <p:spPr bwMode="auto">
            <a:xfrm>
              <a:off x="3613" y="1717"/>
              <a:ext cx="876" cy="618"/>
            </a:xfrm>
            <a:prstGeom prst="rect">
              <a:avLst/>
            </a:prstGeom>
            <a:noFill/>
            <a:ln w="15875">
              <a:noFill/>
              <a:miter lim="800000"/>
              <a:headEnd/>
              <a:tailEnd/>
            </a:ln>
          </p:spPr>
        </p:pic>
      </p:grpSp>
      <p:sp>
        <p:nvSpPr>
          <p:cNvPr id="16399" name="AutoShape 19"/>
          <p:cNvSpPr>
            <a:spLocks noChangeArrowheads="1"/>
          </p:cNvSpPr>
          <p:nvPr/>
        </p:nvSpPr>
        <p:spPr bwMode="auto">
          <a:xfrm rot="-1090968">
            <a:off x="3605213" y="5040313"/>
            <a:ext cx="5272087" cy="741362"/>
          </a:xfrm>
          <a:prstGeom prst="rightArrow">
            <a:avLst>
              <a:gd name="adj1" fmla="val 55630"/>
              <a:gd name="adj2" fmla="val 66998"/>
            </a:avLst>
          </a:prstGeom>
          <a:gradFill rotWithShape="0">
            <a:gsLst>
              <a:gs pos="0">
                <a:srgbClr val="007A00"/>
              </a:gs>
              <a:gs pos="100000">
                <a:srgbClr val="5DAB5D"/>
              </a:gs>
            </a:gsLst>
            <a:lin ang="18900000" scaled="1"/>
          </a:gradFill>
          <a:ln w="19050">
            <a:solidFill>
              <a:srgbClr val="007A00"/>
            </a:solidFill>
            <a:miter lim="800000"/>
            <a:headEnd/>
            <a:tailEnd/>
          </a:ln>
        </p:spPr>
        <p:txBody>
          <a:bodyPr wrap="none" anchor="ctr"/>
          <a:lstStyle/>
          <a:p>
            <a:endParaRPr lang="en-ZA"/>
          </a:p>
        </p:txBody>
      </p:sp>
      <p:sp>
        <p:nvSpPr>
          <p:cNvPr id="160788" name="Rectangle 20"/>
          <p:cNvSpPr>
            <a:spLocks noChangeArrowheads="1"/>
          </p:cNvSpPr>
          <p:nvPr/>
        </p:nvSpPr>
        <p:spPr bwMode="auto">
          <a:xfrm>
            <a:off x="7467600" y="3733800"/>
            <a:ext cx="1200150" cy="587375"/>
          </a:xfrm>
          <a:prstGeom prst="rect">
            <a:avLst/>
          </a:prstGeom>
          <a:noFill/>
          <a:ln w="12700">
            <a:noFill/>
            <a:miter lim="800000"/>
            <a:headEnd/>
            <a:tailEnd/>
          </a:ln>
          <a:effectLst/>
        </p:spPr>
        <p:txBody>
          <a:bodyPr wrap="none" lIns="91424" tIns="45712" rIns="91424" bIns="45712">
            <a:spAutoFit/>
          </a:bodyPr>
          <a:lstStyle/>
          <a:p>
            <a:pPr defTabSz="762000" eaLnBrk="0" hangingPunct="0">
              <a:lnSpc>
                <a:spcPct val="90000"/>
              </a:lnSpc>
              <a:defRPr/>
            </a:pPr>
            <a:r>
              <a:rPr lang="en-GB" altLang="fi-FI" b="1" dirty="0">
                <a:solidFill>
                  <a:srgbClr val="007A00"/>
                </a:solidFill>
                <a:effectLst>
                  <a:outerShdw blurRad="38100" dist="38100" dir="2700000" algn="tl">
                    <a:srgbClr val="C0C0C0"/>
                  </a:outerShdw>
                </a:effectLst>
              </a:rPr>
              <a:t>Business</a:t>
            </a:r>
          </a:p>
          <a:p>
            <a:pPr defTabSz="762000" eaLnBrk="0" hangingPunct="0">
              <a:lnSpc>
                <a:spcPct val="90000"/>
              </a:lnSpc>
              <a:defRPr/>
            </a:pPr>
            <a:r>
              <a:rPr lang="en-GB" altLang="fi-FI" b="1" dirty="0">
                <a:solidFill>
                  <a:srgbClr val="007A00"/>
                </a:solidFill>
                <a:effectLst>
                  <a:outerShdw blurRad="38100" dist="38100" dir="2700000" algn="tl">
                    <a:srgbClr val="C0C0C0"/>
                  </a:outerShdw>
                </a:effectLst>
              </a:rPr>
              <a:t>services</a:t>
            </a:r>
          </a:p>
        </p:txBody>
      </p:sp>
      <p:sp>
        <p:nvSpPr>
          <p:cNvPr id="16401" name="Text Box 21"/>
          <p:cNvSpPr txBox="1">
            <a:spLocks noChangeArrowheads="1"/>
          </p:cNvSpPr>
          <p:nvPr/>
        </p:nvSpPr>
        <p:spPr bwMode="auto">
          <a:xfrm>
            <a:off x="4643438" y="6057900"/>
            <a:ext cx="1381125" cy="677863"/>
          </a:xfrm>
          <a:prstGeom prst="rect">
            <a:avLst/>
          </a:prstGeom>
          <a:noFill/>
          <a:ln w="9525">
            <a:noFill/>
            <a:miter lim="800000"/>
            <a:headEnd/>
            <a:tailEnd/>
          </a:ln>
        </p:spPr>
        <p:txBody>
          <a:bodyPr lIns="91424" tIns="45712" rIns="91424" bIns="45712">
            <a:spAutoFit/>
          </a:bodyPr>
          <a:lstStyle/>
          <a:p>
            <a:pPr algn="ctr" defTabSz="762000" eaLnBrk="0" hangingPunct="0">
              <a:lnSpc>
                <a:spcPct val="80000"/>
              </a:lnSpc>
              <a:buClr>
                <a:srgbClr val="0052BA"/>
              </a:buClr>
              <a:buSzPct val="80000"/>
            </a:pPr>
            <a:r>
              <a:rPr lang="en-GB" altLang="fi-FI" sz="1600"/>
              <a:t>Secure corporate connectivity</a:t>
            </a:r>
          </a:p>
        </p:txBody>
      </p:sp>
      <p:sp>
        <p:nvSpPr>
          <p:cNvPr id="16402" name="Text Box 22"/>
          <p:cNvSpPr txBox="1">
            <a:spLocks noChangeArrowheads="1"/>
          </p:cNvSpPr>
          <p:nvPr/>
        </p:nvSpPr>
        <p:spPr bwMode="auto">
          <a:xfrm>
            <a:off x="5911850" y="5749925"/>
            <a:ext cx="1250950" cy="677863"/>
          </a:xfrm>
          <a:prstGeom prst="rect">
            <a:avLst/>
          </a:prstGeom>
          <a:noFill/>
          <a:ln w="9525">
            <a:noFill/>
            <a:miter lim="800000"/>
            <a:headEnd/>
            <a:tailEnd/>
          </a:ln>
        </p:spPr>
        <p:txBody>
          <a:bodyPr lIns="91424" tIns="45712" rIns="91424" bIns="45712">
            <a:spAutoFit/>
          </a:bodyPr>
          <a:lstStyle/>
          <a:p>
            <a:pPr algn="ctr" defTabSz="762000" eaLnBrk="0" hangingPunct="0">
              <a:lnSpc>
                <a:spcPct val="80000"/>
              </a:lnSpc>
              <a:buClr>
                <a:srgbClr val="0052BA"/>
              </a:buClr>
              <a:buSzPct val="80000"/>
            </a:pPr>
            <a:r>
              <a:rPr lang="en-GB" altLang="fi-FI" sz="1600" dirty="0"/>
              <a:t>Messaging and mobile e-mail</a:t>
            </a:r>
          </a:p>
        </p:txBody>
      </p:sp>
      <p:sp>
        <p:nvSpPr>
          <p:cNvPr id="16403" name="Text Box 23"/>
          <p:cNvSpPr txBox="1">
            <a:spLocks noChangeArrowheads="1"/>
          </p:cNvSpPr>
          <p:nvPr/>
        </p:nvSpPr>
        <p:spPr bwMode="auto">
          <a:xfrm>
            <a:off x="7116763" y="5278438"/>
            <a:ext cx="1530350" cy="1068387"/>
          </a:xfrm>
          <a:prstGeom prst="rect">
            <a:avLst/>
          </a:prstGeom>
          <a:noFill/>
          <a:ln w="9525">
            <a:noFill/>
            <a:miter lim="800000"/>
            <a:headEnd/>
            <a:tailEnd/>
          </a:ln>
        </p:spPr>
        <p:txBody>
          <a:bodyPr lIns="91424" tIns="45712" rIns="91424" bIns="45712">
            <a:spAutoFit/>
          </a:bodyPr>
          <a:lstStyle/>
          <a:p>
            <a:pPr algn="ctr" defTabSz="762000" eaLnBrk="0" hangingPunct="0">
              <a:lnSpc>
                <a:spcPct val="80000"/>
              </a:lnSpc>
              <a:buClr>
                <a:srgbClr val="0052BA"/>
              </a:buClr>
              <a:buSzPct val="80000"/>
            </a:pPr>
            <a:r>
              <a:rPr lang="en-GB" altLang="fi-FI" sz="1600"/>
              <a:t>Improved performance</a:t>
            </a:r>
          </a:p>
          <a:p>
            <a:pPr algn="ctr" defTabSz="762000" eaLnBrk="0" hangingPunct="0">
              <a:lnSpc>
                <a:spcPct val="80000"/>
              </a:lnSpc>
              <a:buClr>
                <a:srgbClr val="0052BA"/>
              </a:buClr>
              <a:buSzPct val="80000"/>
            </a:pPr>
            <a:r>
              <a:rPr lang="en-GB" altLang="fi-FI" sz="1600"/>
              <a:t>and usability</a:t>
            </a:r>
            <a:r>
              <a:rPr lang="fi-FI" altLang="fi-FI" sz="1600"/>
              <a:t>,</a:t>
            </a:r>
          </a:p>
          <a:p>
            <a:pPr algn="ctr" defTabSz="762000" eaLnBrk="0" hangingPunct="0">
              <a:lnSpc>
                <a:spcPct val="80000"/>
              </a:lnSpc>
              <a:buClr>
                <a:srgbClr val="0052BA"/>
              </a:buClr>
              <a:buSzPct val="80000"/>
            </a:pPr>
            <a:r>
              <a:rPr lang="fi-FI" altLang="fi-FI" sz="1600"/>
              <a:t>Mobile meetings</a:t>
            </a:r>
            <a:endParaRPr lang="en-GB" altLang="fi-FI" sz="1600"/>
          </a:p>
        </p:txBody>
      </p:sp>
      <p:pic>
        <p:nvPicPr>
          <p:cNvPr id="16404" name="Picture 24" descr="Laptop"/>
          <p:cNvPicPr>
            <a:picLocks noChangeAspect="1" noChangeArrowheads="1"/>
          </p:cNvPicPr>
          <p:nvPr/>
        </p:nvPicPr>
        <p:blipFill>
          <a:blip r:embed="rId9" cstate="print"/>
          <a:srcRect/>
          <a:stretch>
            <a:fillRect/>
          </a:stretch>
        </p:blipFill>
        <p:spPr bwMode="auto">
          <a:xfrm>
            <a:off x="3983038" y="5821363"/>
            <a:ext cx="685800" cy="661987"/>
          </a:xfrm>
          <a:prstGeom prst="rect">
            <a:avLst/>
          </a:prstGeom>
          <a:noFill/>
          <a:ln w="9525">
            <a:noFill/>
            <a:miter lim="800000"/>
            <a:headEnd/>
            <a:tailEnd/>
          </a:ln>
        </p:spPr>
      </p:pic>
      <p:pic>
        <p:nvPicPr>
          <p:cNvPr id="16405" name="Picture 25" descr="9210_0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965700" y="5432425"/>
            <a:ext cx="842963" cy="546100"/>
          </a:xfrm>
          <a:prstGeom prst="rect">
            <a:avLst/>
          </a:prstGeom>
          <a:noFill/>
          <a:ln w="9525">
            <a:noFill/>
            <a:miter lim="800000"/>
            <a:headEnd/>
            <a:tailEnd/>
          </a:ln>
        </p:spPr>
      </p:pic>
      <p:pic>
        <p:nvPicPr>
          <p:cNvPr id="16406" name="Picture 26" descr="04_6820 small"/>
          <p:cNvPicPr>
            <a:picLocks noChangeAspect="1" noChangeArrowheads="1"/>
          </p:cNvPicPr>
          <p:nvPr/>
        </p:nvPicPr>
        <p:blipFill>
          <a:blip r:embed="rId11" cstate="print"/>
          <a:srcRect/>
          <a:stretch>
            <a:fillRect/>
          </a:stretch>
        </p:blipFill>
        <p:spPr bwMode="auto">
          <a:xfrm>
            <a:off x="6084888" y="4941888"/>
            <a:ext cx="1108075" cy="800100"/>
          </a:xfrm>
          <a:prstGeom prst="rect">
            <a:avLst/>
          </a:prstGeom>
          <a:noFill/>
          <a:ln w="9525">
            <a:noFill/>
            <a:miter lim="800000"/>
            <a:headEnd/>
            <a:tailEnd/>
          </a:ln>
        </p:spPr>
      </p:pic>
      <p:pic>
        <p:nvPicPr>
          <p:cNvPr id="16407" name="Picture 27" descr="9500_4cm"/>
          <p:cNvPicPr>
            <a:picLocks noChangeAspect="1" noChangeArrowheads="1"/>
          </p:cNvPicPr>
          <p:nvPr/>
        </p:nvPicPr>
        <p:blipFill>
          <a:blip r:embed="rId12" cstate="print"/>
          <a:srcRect/>
          <a:stretch>
            <a:fillRect/>
          </a:stretch>
        </p:blipFill>
        <p:spPr bwMode="auto">
          <a:xfrm>
            <a:off x="7202488" y="4543425"/>
            <a:ext cx="981075" cy="696913"/>
          </a:xfrm>
          <a:prstGeom prst="rect">
            <a:avLst/>
          </a:prstGeom>
          <a:noFill/>
          <a:ln w="9525">
            <a:noFill/>
            <a:miter lim="800000"/>
            <a:headEnd/>
            <a:tailEnd/>
          </a:ln>
        </p:spPr>
      </p:pic>
      <p:sp>
        <p:nvSpPr>
          <p:cNvPr id="16408" name="AutoShape 28"/>
          <p:cNvSpPr>
            <a:spLocks noChangeArrowheads="1"/>
          </p:cNvSpPr>
          <p:nvPr/>
        </p:nvSpPr>
        <p:spPr bwMode="auto">
          <a:xfrm rot="-1090968">
            <a:off x="469900" y="2360613"/>
            <a:ext cx="5994400" cy="741362"/>
          </a:xfrm>
          <a:prstGeom prst="rightArrow">
            <a:avLst>
              <a:gd name="adj1" fmla="val 55630"/>
              <a:gd name="adj2" fmla="val 76177"/>
            </a:avLst>
          </a:prstGeom>
          <a:gradFill rotWithShape="0">
            <a:gsLst>
              <a:gs pos="0">
                <a:srgbClr val="3366CC"/>
              </a:gs>
              <a:gs pos="100000">
                <a:srgbClr val="83A2E0"/>
              </a:gs>
            </a:gsLst>
            <a:lin ang="18900000" scaled="1"/>
          </a:gradFill>
          <a:ln w="19050">
            <a:solidFill>
              <a:srgbClr val="3366CC"/>
            </a:solidFill>
            <a:miter lim="800000"/>
            <a:headEnd/>
            <a:tailEnd/>
          </a:ln>
        </p:spPr>
        <p:txBody>
          <a:bodyPr anchor="ctr"/>
          <a:lstStyle/>
          <a:p>
            <a:endParaRPr lang="en-ZA"/>
          </a:p>
        </p:txBody>
      </p:sp>
      <p:sp>
        <p:nvSpPr>
          <p:cNvPr id="16409" name="Rectangle 29"/>
          <p:cNvSpPr>
            <a:spLocks noChangeArrowheads="1"/>
          </p:cNvSpPr>
          <p:nvPr/>
        </p:nvSpPr>
        <p:spPr bwMode="auto">
          <a:xfrm>
            <a:off x="768350" y="3959225"/>
            <a:ext cx="1331913" cy="677863"/>
          </a:xfrm>
          <a:prstGeom prst="rect">
            <a:avLst/>
          </a:prstGeom>
          <a:noFill/>
          <a:ln w="9525">
            <a:noFill/>
            <a:miter lim="800000"/>
            <a:headEnd/>
            <a:tailEnd/>
          </a:ln>
        </p:spPr>
        <p:txBody>
          <a:bodyPr lIns="91424" tIns="45712" rIns="91424" bIns="45712">
            <a:spAutoFit/>
          </a:bodyPr>
          <a:lstStyle/>
          <a:p>
            <a:pPr algn="ctr" defTabSz="762000" eaLnBrk="0" hangingPunct="0">
              <a:lnSpc>
                <a:spcPct val="80000"/>
              </a:lnSpc>
              <a:buClr>
                <a:srgbClr val="0052BA"/>
              </a:buClr>
              <a:buSzPct val="80000"/>
            </a:pPr>
            <a:r>
              <a:rPr lang="en-GB" altLang="fi-FI" sz="1600"/>
              <a:t>Photo and audio messaging</a:t>
            </a:r>
          </a:p>
        </p:txBody>
      </p:sp>
      <p:sp>
        <p:nvSpPr>
          <p:cNvPr id="16410" name="Rectangle 30"/>
          <p:cNvSpPr>
            <a:spLocks noChangeArrowheads="1"/>
          </p:cNvSpPr>
          <p:nvPr/>
        </p:nvSpPr>
        <p:spPr bwMode="auto">
          <a:xfrm>
            <a:off x="3306763" y="3125788"/>
            <a:ext cx="1201737" cy="482600"/>
          </a:xfrm>
          <a:prstGeom prst="rect">
            <a:avLst/>
          </a:prstGeom>
          <a:noFill/>
          <a:ln w="9525">
            <a:noFill/>
            <a:miter lim="800000"/>
            <a:headEnd/>
            <a:tailEnd/>
          </a:ln>
        </p:spPr>
        <p:txBody>
          <a:bodyPr lIns="91424" tIns="45712" rIns="91424" bIns="45712">
            <a:spAutoFit/>
          </a:bodyPr>
          <a:lstStyle/>
          <a:p>
            <a:pPr algn="ctr" defTabSz="762000" eaLnBrk="0" hangingPunct="0">
              <a:lnSpc>
                <a:spcPct val="80000"/>
              </a:lnSpc>
              <a:buClr>
                <a:srgbClr val="0052BA"/>
              </a:buClr>
              <a:buSzPct val="80000"/>
            </a:pPr>
            <a:r>
              <a:rPr lang="en-GB" altLang="fi-FI" sz="1600"/>
              <a:t>Push</a:t>
            </a:r>
            <a:r>
              <a:rPr lang="fi-FI" altLang="fi-FI" sz="1600"/>
              <a:t> </a:t>
            </a:r>
            <a:r>
              <a:rPr lang="en-GB" altLang="fi-FI" sz="1600"/>
              <a:t>to</a:t>
            </a:r>
            <a:r>
              <a:rPr lang="fi-FI" altLang="fi-FI" sz="1600"/>
              <a:t> talk</a:t>
            </a:r>
            <a:endParaRPr lang="en-GB" altLang="fi-FI" sz="1600"/>
          </a:p>
        </p:txBody>
      </p:sp>
      <p:sp>
        <p:nvSpPr>
          <p:cNvPr id="16411" name="Rectangle 31"/>
          <p:cNvSpPr>
            <a:spLocks noChangeArrowheads="1"/>
          </p:cNvSpPr>
          <p:nvPr/>
        </p:nvSpPr>
        <p:spPr bwMode="auto">
          <a:xfrm>
            <a:off x="4632325" y="2616200"/>
            <a:ext cx="1287463" cy="873125"/>
          </a:xfrm>
          <a:prstGeom prst="rect">
            <a:avLst/>
          </a:prstGeom>
          <a:noFill/>
          <a:ln w="9525">
            <a:noFill/>
            <a:miter lim="800000"/>
            <a:headEnd/>
            <a:tailEnd/>
          </a:ln>
        </p:spPr>
        <p:txBody>
          <a:bodyPr lIns="91424" tIns="45712" rIns="91424" bIns="45712">
            <a:spAutoFit/>
          </a:bodyPr>
          <a:lstStyle/>
          <a:p>
            <a:pPr algn="ctr" defTabSz="762000" eaLnBrk="0" hangingPunct="0">
              <a:lnSpc>
                <a:spcPct val="80000"/>
              </a:lnSpc>
              <a:buClr>
                <a:srgbClr val="0052BA"/>
              </a:buClr>
              <a:buSzPct val="80000"/>
            </a:pPr>
            <a:r>
              <a:rPr lang="en-GB" altLang="fi-FI" sz="1600"/>
              <a:t>Video sharing</a:t>
            </a:r>
          </a:p>
          <a:p>
            <a:pPr algn="ctr" defTabSz="762000" eaLnBrk="0" hangingPunct="0">
              <a:lnSpc>
                <a:spcPct val="80000"/>
              </a:lnSpc>
              <a:buClr>
                <a:srgbClr val="0052BA"/>
              </a:buClr>
              <a:buSzPct val="80000"/>
            </a:pPr>
            <a:r>
              <a:rPr lang="fi-FI" altLang="fi-FI" sz="1600"/>
              <a:t>Video calling</a:t>
            </a:r>
            <a:endParaRPr lang="en-GB" altLang="fi-FI" sz="1600"/>
          </a:p>
        </p:txBody>
      </p:sp>
      <p:sp>
        <p:nvSpPr>
          <p:cNvPr id="160800" name="Rectangle 32"/>
          <p:cNvSpPr>
            <a:spLocks noChangeArrowheads="1"/>
          </p:cNvSpPr>
          <p:nvPr/>
        </p:nvSpPr>
        <p:spPr bwMode="auto">
          <a:xfrm>
            <a:off x="6283325" y="1547813"/>
            <a:ext cx="2860675" cy="587375"/>
          </a:xfrm>
          <a:prstGeom prst="rect">
            <a:avLst/>
          </a:prstGeom>
          <a:noFill/>
          <a:ln w="12700">
            <a:noFill/>
            <a:miter lim="800000"/>
            <a:headEnd/>
            <a:tailEnd/>
          </a:ln>
          <a:effectLst/>
        </p:spPr>
        <p:txBody>
          <a:bodyPr lIns="91424" tIns="45712" rIns="91424" bIns="45712">
            <a:spAutoFit/>
          </a:bodyPr>
          <a:lstStyle/>
          <a:p>
            <a:pPr defTabSz="762000" eaLnBrk="0" hangingPunct="0">
              <a:lnSpc>
                <a:spcPct val="90000"/>
              </a:lnSpc>
              <a:defRPr/>
            </a:pPr>
            <a:r>
              <a:rPr lang="en-GB" altLang="fi-FI" b="1" dirty="0">
                <a:solidFill>
                  <a:srgbClr val="2A54A8"/>
                </a:solidFill>
                <a:effectLst>
                  <a:outerShdw blurRad="38100" dist="38100" dir="2700000" algn="tl">
                    <a:srgbClr val="C0C0C0"/>
                  </a:outerShdw>
                </a:effectLst>
              </a:rPr>
              <a:t>Person-to-person</a:t>
            </a:r>
            <a:r>
              <a:rPr lang="fi-FI" altLang="fi-FI" b="1" dirty="0">
                <a:solidFill>
                  <a:srgbClr val="2A54A8"/>
                </a:solidFill>
                <a:effectLst>
                  <a:outerShdw blurRad="38100" dist="38100" dir="2700000" algn="tl">
                    <a:srgbClr val="C0C0C0"/>
                  </a:outerShdw>
                </a:effectLst>
              </a:rPr>
              <a:t> </a:t>
            </a:r>
            <a:r>
              <a:rPr lang="en-GB" altLang="fi-FI" b="1" dirty="0">
                <a:solidFill>
                  <a:srgbClr val="2A54A8"/>
                </a:solidFill>
                <a:effectLst>
                  <a:outerShdw blurRad="38100" dist="38100" dir="2700000" algn="tl">
                    <a:srgbClr val="C0C0C0"/>
                  </a:outerShdw>
                </a:effectLst>
              </a:rPr>
              <a:t>services</a:t>
            </a:r>
          </a:p>
        </p:txBody>
      </p:sp>
      <p:pic>
        <p:nvPicPr>
          <p:cNvPr id="160801" name="Picture 33" descr="talking_porters copy1"/>
          <p:cNvPicPr>
            <a:picLocks noChangeAspect="1" noChangeArrowheads="1"/>
          </p:cNvPicPr>
          <p:nvPr/>
        </p:nvPicPr>
        <p:blipFill>
          <a:blip r:embed="rId13" cstate="print"/>
          <a:srcRect/>
          <a:stretch>
            <a:fillRect/>
          </a:stretch>
        </p:blipFill>
        <p:spPr bwMode="auto">
          <a:xfrm>
            <a:off x="3549650" y="2273300"/>
            <a:ext cx="736600" cy="796925"/>
          </a:xfrm>
          <a:prstGeom prst="rect">
            <a:avLst/>
          </a:prstGeom>
          <a:noFill/>
          <a:ln w="9525">
            <a:solidFill>
              <a:srgbClr val="274E9D"/>
            </a:solidFill>
            <a:miter lim="800000"/>
            <a:headEnd/>
            <a:tailEnd/>
          </a:ln>
          <a:effectLst>
            <a:outerShdw dist="53882" dir="2700000" algn="ctr" rotWithShape="0">
              <a:srgbClr val="808080">
                <a:alpha val="50000"/>
              </a:srgbClr>
            </a:outerShdw>
          </a:effectLst>
        </p:spPr>
      </p:pic>
      <p:pic>
        <p:nvPicPr>
          <p:cNvPr id="16414" name="Picture 34" descr="6220_small"/>
          <p:cNvPicPr>
            <a:picLocks noChangeAspect="1" noChangeArrowheads="1"/>
          </p:cNvPicPr>
          <p:nvPr/>
        </p:nvPicPr>
        <p:blipFill>
          <a:blip r:embed="rId14" cstate="print"/>
          <a:srcRect/>
          <a:stretch>
            <a:fillRect/>
          </a:stretch>
        </p:blipFill>
        <p:spPr bwMode="auto">
          <a:xfrm>
            <a:off x="3190875" y="1885950"/>
            <a:ext cx="544513" cy="890588"/>
          </a:xfrm>
          <a:prstGeom prst="rect">
            <a:avLst/>
          </a:prstGeom>
          <a:noFill/>
          <a:ln w="9525">
            <a:noFill/>
            <a:miter lim="800000"/>
            <a:headEnd/>
            <a:tailEnd/>
          </a:ln>
        </p:spPr>
      </p:pic>
      <p:pic>
        <p:nvPicPr>
          <p:cNvPr id="160803" name="Picture 35" descr="Screen_02"/>
          <p:cNvPicPr>
            <a:picLocks noChangeAspect="1" noChangeArrowheads="1"/>
          </p:cNvPicPr>
          <p:nvPr/>
        </p:nvPicPr>
        <p:blipFill>
          <a:blip r:embed="rId15" cstate="print"/>
          <a:srcRect/>
          <a:stretch>
            <a:fillRect/>
          </a:stretch>
        </p:blipFill>
        <p:spPr bwMode="auto">
          <a:xfrm>
            <a:off x="4778375" y="1849438"/>
            <a:ext cx="995363" cy="749300"/>
          </a:xfrm>
          <a:prstGeom prst="rect">
            <a:avLst/>
          </a:prstGeom>
          <a:noFill/>
          <a:ln w="9525">
            <a:solidFill>
              <a:srgbClr val="274E9D"/>
            </a:solidFill>
            <a:miter lim="800000"/>
            <a:headEnd/>
            <a:tailEnd/>
          </a:ln>
          <a:effectLst>
            <a:outerShdw dist="53882" dir="2700000" algn="ctr" rotWithShape="0">
              <a:srgbClr val="808080">
                <a:alpha val="50000"/>
              </a:srgbClr>
            </a:outerShdw>
          </a:effectLst>
        </p:spPr>
      </p:pic>
      <p:pic>
        <p:nvPicPr>
          <p:cNvPr id="16416" name="Picture 36"/>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4492625" y="1341438"/>
            <a:ext cx="495300" cy="971550"/>
          </a:xfrm>
          <a:prstGeom prst="rect">
            <a:avLst/>
          </a:prstGeom>
          <a:noFill/>
          <a:ln w="12700">
            <a:noFill/>
            <a:miter lim="800000"/>
            <a:headEnd/>
            <a:tailEnd/>
          </a:ln>
        </p:spPr>
      </p:pic>
      <p:sp>
        <p:nvSpPr>
          <p:cNvPr id="16417" name="Rectangle 37"/>
          <p:cNvSpPr>
            <a:spLocks noChangeArrowheads="1"/>
          </p:cNvSpPr>
          <p:nvPr/>
        </p:nvSpPr>
        <p:spPr bwMode="auto">
          <a:xfrm>
            <a:off x="2143125" y="3478213"/>
            <a:ext cx="1204913" cy="482600"/>
          </a:xfrm>
          <a:prstGeom prst="rect">
            <a:avLst/>
          </a:prstGeom>
          <a:noFill/>
          <a:ln w="9525">
            <a:noFill/>
            <a:miter lim="800000"/>
            <a:headEnd/>
            <a:tailEnd/>
          </a:ln>
        </p:spPr>
        <p:txBody>
          <a:bodyPr lIns="91424" tIns="45712" rIns="91424" bIns="45712">
            <a:spAutoFit/>
          </a:bodyPr>
          <a:lstStyle/>
          <a:p>
            <a:pPr algn="ctr" defTabSz="762000" eaLnBrk="0" hangingPunct="0">
              <a:lnSpc>
                <a:spcPct val="80000"/>
              </a:lnSpc>
              <a:buClr>
                <a:srgbClr val="0052BA"/>
              </a:buClr>
              <a:buSzPct val="80000"/>
            </a:pPr>
            <a:r>
              <a:rPr lang="en-GB" altLang="fi-FI" sz="1600"/>
              <a:t>Video messaging</a:t>
            </a:r>
          </a:p>
        </p:txBody>
      </p:sp>
      <p:pic>
        <p:nvPicPr>
          <p:cNvPr id="16418" name="Picture 38" descr="6600_small-2"/>
          <p:cNvPicPr>
            <a:picLocks noChangeAspect="1" noChangeArrowheads="1"/>
          </p:cNvPicPr>
          <p:nvPr/>
        </p:nvPicPr>
        <p:blipFill>
          <a:blip r:embed="rId17" cstate="print"/>
          <a:srcRect b="36856"/>
          <a:stretch>
            <a:fillRect/>
          </a:stretch>
        </p:blipFill>
        <p:spPr bwMode="auto">
          <a:xfrm>
            <a:off x="2279650" y="2436813"/>
            <a:ext cx="823913" cy="1023937"/>
          </a:xfrm>
          <a:prstGeom prst="rect">
            <a:avLst/>
          </a:prstGeom>
          <a:noFill/>
          <a:ln w="9525">
            <a:noFill/>
            <a:miter lim="800000"/>
            <a:headEnd/>
            <a:tailEnd/>
          </a:ln>
        </p:spPr>
      </p:pic>
      <p:pic>
        <p:nvPicPr>
          <p:cNvPr id="16419" name="Picture 39" descr="ATT39815"/>
          <p:cNvPicPr>
            <a:picLocks noChangeAspect="1" noChangeArrowheads="1"/>
          </p:cNvPicPr>
          <p:nvPr/>
        </p:nvPicPr>
        <p:blipFill>
          <a:blip r:embed="rId18" cstate="print"/>
          <a:srcRect r="39999"/>
          <a:stretch>
            <a:fillRect/>
          </a:stretch>
        </p:blipFill>
        <p:spPr bwMode="auto">
          <a:xfrm>
            <a:off x="2446338" y="2787650"/>
            <a:ext cx="447675" cy="579438"/>
          </a:xfrm>
          <a:prstGeom prst="rect">
            <a:avLst/>
          </a:prstGeom>
          <a:noFill/>
          <a:ln w="9525">
            <a:noFill/>
            <a:miter lim="800000"/>
            <a:headEnd/>
            <a:tailEnd/>
          </a:ln>
        </p:spPr>
      </p:pic>
      <p:pic>
        <p:nvPicPr>
          <p:cNvPr id="16420" name="Picture 40" descr="06_6600 small"/>
          <p:cNvPicPr>
            <a:picLocks noChangeAspect="1" noChangeArrowheads="1"/>
          </p:cNvPicPr>
          <p:nvPr/>
        </p:nvPicPr>
        <p:blipFill>
          <a:blip r:embed="rId6" cstate="print"/>
          <a:srcRect/>
          <a:stretch>
            <a:fillRect/>
          </a:stretch>
        </p:blipFill>
        <p:spPr bwMode="auto">
          <a:xfrm>
            <a:off x="2041525" y="2271713"/>
            <a:ext cx="517525" cy="842962"/>
          </a:xfrm>
          <a:prstGeom prst="rect">
            <a:avLst/>
          </a:prstGeom>
          <a:noFill/>
          <a:ln w="9525">
            <a:noFill/>
            <a:miter lim="800000"/>
            <a:headEnd/>
            <a:tailEnd/>
          </a:ln>
        </p:spPr>
      </p:pic>
      <p:pic>
        <p:nvPicPr>
          <p:cNvPr id="160809" name="Picture 41" descr="Screen_01"/>
          <p:cNvPicPr>
            <a:picLocks noChangeAspect="1" noChangeArrowheads="1"/>
          </p:cNvPicPr>
          <p:nvPr/>
        </p:nvPicPr>
        <p:blipFill>
          <a:blip r:embed="rId19" cstate="print"/>
          <a:srcRect/>
          <a:stretch>
            <a:fillRect/>
          </a:stretch>
        </p:blipFill>
        <p:spPr bwMode="auto">
          <a:xfrm>
            <a:off x="1042988" y="2957513"/>
            <a:ext cx="781050" cy="971550"/>
          </a:xfrm>
          <a:prstGeom prst="rect">
            <a:avLst/>
          </a:prstGeom>
          <a:noFill/>
          <a:ln w="9525">
            <a:solidFill>
              <a:srgbClr val="274E9D"/>
            </a:solidFill>
            <a:miter lim="800000"/>
            <a:headEnd/>
            <a:tailEnd/>
          </a:ln>
          <a:effectLst>
            <a:outerShdw dist="53882" dir="2700000" algn="ctr" rotWithShape="0">
              <a:srgbClr val="808080">
                <a:alpha val="50000"/>
              </a:srgbClr>
            </a:outerShdw>
          </a:effectLst>
        </p:spPr>
      </p:pic>
      <p:pic>
        <p:nvPicPr>
          <p:cNvPr id="16422" name="Picture 42" descr="02_3660_small"/>
          <p:cNvPicPr>
            <a:picLocks noChangeAspect="1" noChangeArrowheads="1"/>
          </p:cNvPicPr>
          <p:nvPr/>
        </p:nvPicPr>
        <p:blipFill>
          <a:blip r:embed="rId20" cstate="print"/>
          <a:srcRect/>
          <a:stretch>
            <a:fillRect/>
          </a:stretch>
        </p:blipFill>
        <p:spPr bwMode="auto">
          <a:xfrm>
            <a:off x="623888" y="2905125"/>
            <a:ext cx="536575" cy="871538"/>
          </a:xfrm>
          <a:prstGeom prst="rect">
            <a:avLst/>
          </a:prstGeom>
          <a:noFill/>
          <a:ln w="9525">
            <a:noFill/>
            <a:miter lim="800000"/>
            <a:headEnd/>
            <a:tailEnd/>
          </a:ln>
        </p:spPr>
      </p:pic>
      <p:sp>
        <p:nvSpPr>
          <p:cNvPr id="16423" name="Rectangle 43"/>
          <p:cNvSpPr>
            <a:spLocks noChangeArrowheads="1"/>
          </p:cNvSpPr>
          <p:nvPr/>
        </p:nvSpPr>
        <p:spPr bwMode="auto">
          <a:xfrm>
            <a:off x="76200" y="-76200"/>
            <a:ext cx="9067800" cy="889000"/>
          </a:xfrm>
          <a:prstGeom prst="rect">
            <a:avLst/>
          </a:prstGeom>
          <a:noFill/>
          <a:ln w="12700">
            <a:noFill/>
            <a:miter lim="800000"/>
            <a:headEnd/>
            <a:tailEnd/>
          </a:ln>
        </p:spPr>
        <p:txBody>
          <a:bodyPr lIns="90473" tIns="44442" rIns="90473" bIns="44442"/>
          <a:lstStyle/>
          <a:p>
            <a:pPr algn="l"/>
            <a:r>
              <a:rPr lang="fi-FI" sz="3600" dirty="0">
                <a:solidFill>
                  <a:schemeClr val="tx2"/>
                </a:solidFill>
              </a:rPr>
              <a:t>Service Evolution opens a Large </a:t>
            </a:r>
            <a:r>
              <a:rPr lang="fi-FI" sz="3600" dirty="0" smtClean="0">
                <a:solidFill>
                  <a:schemeClr val="tx2"/>
                </a:solidFill>
              </a:rPr>
              <a:t>Number </a:t>
            </a:r>
            <a:r>
              <a:rPr lang="fi-FI" sz="3600" dirty="0">
                <a:solidFill>
                  <a:schemeClr val="tx2"/>
                </a:solidFill>
              </a:rPr>
              <a:t>of Compelling and Richer Services</a:t>
            </a:r>
            <a:endParaRPr lang="en-GB" sz="3600" dirty="0">
              <a:solidFill>
                <a:schemeClr val="tx2"/>
              </a:solidFill>
            </a:endParaRPr>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Xy2eO6M6MDXOe8CkNSRKXbuOI0la0lYPT5YQbcIY"/>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323" name="Rectangle 3"/>
          <p:cNvSpPr>
            <a:spLocks noGrp="1" noChangeArrowheads="1"/>
          </p:cNvSpPr>
          <p:nvPr>
            <p:ph type="title"/>
          </p:nvPr>
        </p:nvSpPr>
        <p:spPr>
          <a:xfrm>
            <a:off x="304800" y="1600200"/>
            <a:ext cx="8610600" cy="2819400"/>
          </a:xfrm>
        </p:spPr>
        <p:txBody>
          <a:bodyPr/>
          <a:lstStyle/>
          <a:p>
            <a:pPr algn="ctr" eaLnBrk="1" hangingPunct="1"/>
            <a:r>
              <a:rPr lang="en-US" sz="9600" b="1" dirty="0" smtClean="0">
                <a:solidFill>
                  <a:srgbClr val="FFFFFF"/>
                </a:solidFill>
              </a:rPr>
              <a:t>Today?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84323"/>
                                        </p:tgtEl>
                                        <p:attrNameLst>
                                          <p:attrName>style.visibility</p:attrName>
                                        </p:attrNameLst>
                                      </p:cBhvr>
                                      <p:to>
                                        <p:strVal val="visible"/>
                                      </p:to>
                                    </p:set>
                                    <p:anim calcmode="lin" valueType="num">
                                      <p:cBhvr>
                                        <p:cTn id="7" dur="1000" fill="hold"/>
                                        <p:tgtEl>
                                          <p:spTgt spid="184323"/>
                                        </p:tgtEl>
                                        <p:attrNameLst>
                                          <p:attrName>ppt_w</p:attrName>
                                        </p:attrNameLst>
                                      </p:cBhvr>
                                      <p:tavLst>
                                        <p:tav tm="0">
                                          <p:val>
                                            <p:strVal val="#ppt_w+.3"/>
                                          </p:val>
                                        </p:tav>
                                        <p:tav tm="100000">
                                          <p:val>
                                            <p:strVal val="#ppt_w"/>
                                          </p:val>
                                        </p:tav>
                                      </p:tavLst>
                                    </p:anim>
                                    <p:anim calcmode="lin" valueType="num">
                                      <p:cBhvr>
                                        <p:cTn id="8" dur="1000" fill="hold"/>
                                        <p:tgtEl>
                                          <p:spTgt spid="184323"/>
                                        </p:tgtEl>
                                        <p:attrNameLst>
                                          <p:attrName>ppt_h</p:attrName>
                                        </p:attrNameLst>
                                      </p:cBhvr>
                                      <p:tavLst>
                                        <p:tav tm="0">
                                          <p:val>
                                            <p:strVal val="#ppt_h"/>
                                          </p:val>
                                        </p:tav>
                                        <p:tav tm="100000">
                                          <p:val>
                                            <p:strVal val="#ppt_h"/>
                                          </p:val>
                                        </p:tav>
                                      </p:tavLst>
                                    </p:anim>
                                    <p:animEffect transition="in" filter="fade">
                                      <p:cBhvr>
                                        <p:cTn id="9" dur="1000"/>
                                        <p:tgtEl>
                                          <p:spTgt spid="184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3"/>
          <p:cNvSpPr>
            <a:spLocks noChangeArrowheads="1"/>
          </p:cNvSpPr>
          <p:nvPr/>
        </p:nvSpPr>
        <p:spPr bwMode="auto">
          <a:xfrm>
            <a:off x="0" y="990600"/>
            <a:ext cx="5956300" cy="6217087"/>
          </a:xfrm>
          <a:prstGeom prst="rect">
            <a:avLst/>
          </a:prstGeom>
          <a:noFill/>
          <a:ln w="9525">
            <a:noFill/>
            <a:miter lim="800000"/>
            <a:headEnd/>
            <a:tailEnd/>
          </a:ln>
        </p:spPr>
        <p:txBody>
          <a:bodyPr wrap="square">
            <a:spAutoFit/>
          </a:bodyPr>
          <a:lstStyle/>
          <a:p>
            <a:pPr algn="l" eaLnBrk="0" hangingPunct="0"/>
            <a:r>
              <a:rPr lang="en-US" dirty="0">
                <a:solidFill>
                  <a:srgbClr val="003CCC"/>
                </a:solidFill>
              </a:rPr>
              <a:t>• </a:t>
            </a:r>
            <a:r>
              <a:rPr lang="en-US" dirty="0" smtClean="0">
                <a:solidFill>
                  <a:srgbClr val="003CCC"/>
                </a:solidFill>
              </a:rPr>
              <a:t>Defining mHealth </a:t>
            </a:r>
            <a:r>
              <a:rPr lang="en-US" dirty="0" err="1" smtClean="0">
                <a:solidFill>
                  <a:srgbClr val="003CCC"/>
                </a:solidFill>
              </a:rPr>
              <a:t>vs</a:t>
            </a:r>
            <a:r>
              <a:rPr lang="en-US" dirty="0" smtClean="0">
                <a:solidFill>
                  <a:srgbClr val="003CCC"/>
                </a:solidFill>
              </a:rPr>
              <a:t> eHealth</a:t>
            </a:r>
          </a:p>
          <a:p>
            <a:pPr algn="l" eaLnBrk="0" hangingPunct="0"/>
            <a:endParaRPr lang="en-US" dirty="0" smtClean="0">
              <a:solidFill>
                <a:srgbClr val="003CCC"/>
              </a:solidFill>
            </a:endParaRPr>
          </a:p>
          <a:p>
            <a:pPr algn="l" eaLnBrk="0" hangingPunct="0">
              <a:buFont typeface="Arial" pitchFamily="34" charset="0"/>
              <a:buChar char="•"/>
            </a:pPr>
            <a:r>
              <a:rPr lang="en-US" dirty="0" smtClean="0">
                <a:solidFill>
                  <a:srgbClr val="003CCC"/>
                </a:solidFill>
              </a:rPr>
              <a:t> Mobile phones</a:t>
            </a:r>
            <a:r>
              <a:rPr lang="en-ZA" dirty="0" smtClean="0">
                <a:solidFill>
                  <a:srgbClr val="003CCC"/>
                </a:solidFill>
              </a:rPr>
              <a:t> to revolutionise health</a:t>
            </a:r>
          </a:p>
          <a:p>
            <a:pPr algn="l" eaLnBrk="0" hangingPunct="0"/>
            <a:r>
              <a:rPr lang="en-ZA" dirty="0" smtClean="0">
                <a:solidFill>
                  <a:srgbClr val="003CCC"/>
                </a:solidFill>
              </a:rPr>
              <a:t>  care in developing countries</a:t>
            </a:r>
            <a:endParaRPr lang="en-US" dirty="0" smtClean="0">
              <a:solidFill>
                <a:srgbClr val="003CCC"/>
              </a:solidFill>
            </a:endParaRPr>
          </a:p>
          <a:p>
            <a:pPr algn="l" eaLnBrk="0" hangingPunct="0"/>
            <a:r>
              <a:rPr lang="en-US" dirty="0" smtClean="0">
                <a:solidFill>
                  <a:srgbClr val="003CCC"/>
                </a:solidFill>
              </a:rPr>
              <a:t> </a:t>
            </a:r>
          </a:p>
          <a:p>
            <a:pPr algn="l" eaLnBrk="0" hangingPunct="0">
              <a:buFont typeface="Arial" pitchFamily="34" charset="0"/>
              <a:buChar char="•"/>
            </a:pPr>
            <a:r>
              <a:rPr lang="en-US" dirty="0" smtClean="0">
                <a:solidFill>
                  <a:srgbClr val="003CCC"/>
                </a:solidFill>
              </a:rPr>
              <a:t> M</a:t>
            </a:r>
            <a:r>
              <a:rPr lang="en-ZA" dirty="0" smtClean="0">
                <a:solidFill>
                  <a:srgbClr val="003CCC"/>
                </a:solidFill>
              </a:rPr>
              <a:t>ore accessible than computers and far</a:t>
            </a:r>
          </a:p>
          <a:p>
            <a:pPr algn="l" eaLnBrk="0" hangingPunct="0"/>
            <a:r>
              <a:rPr lang="en-ZA" dirty="0" smtClean="0">
                <a:solidFill>
                  <a:srgbClr val="003CCC"/>
                </a:solidFill>
              </a:rPr>
              <a:t>  more cost-effective than hospital beds</a:t>
            </a:r>
          </a:p>
          <a:p>
            <a:pPr algn="l" eaLnBrk="0" hangingPunct="0"/>
            <a:endParaRPr lang="en-ZA" dirty="0" smtClean="0">
              <a:solidFill>
                <a:srgbClr val="003CCC"/>
              </a:solidFill>
            </a:endParaRPr>
          </a:p>
          <a:p>
            <a:pPr eaLnBrk="0" hangingPunct="0">
              <a:buFont typeface="Arial" pitchFamily="34" charset="0"/>
              <a:buChar char="•"/>
            </a:pPr>
            <a:r>
              <a:rPr lang="en-US" dirty="0" smtClean="0">
                <a:solidFill>
                  <a:srgbClr val="003CCC"/>
                </a:solidFill>
              </a:rPr>
              <a:t> 64% of all mobile users are in the</a:t>
            </a:r>
          </a:p>
          <a:p>
            <a:pPr eaLnBrk="0" hangingPunct="0"/>
            <a:r>
              <a:rPr lang="en-US" dirty="0" smtClean="0">
                <a:solidFill>
                  <a:srgbClr val="003CCC"/>
                </a:solidFill>
              </a:rPr>
              <a:t>  developing world</a:t>
            </a:r>
          </a:p>
          <a:p>
            <a:pPr eaLnBrk="0" hangingPunct="0"/>
            <a:endParaRPr lang="en-US" dirty="0" smtClean="0">
              <a:solidFill>
                <a:srgbClr val="003CCC"/>
              </a:solidFill>
            </a:endParaRPr>
          </a:p>
          <a:p>
            <a:pPr eaLnBrk="0" hangingPunct="0">
              <a:buFont typeface="Arial" pitchFamily="34" charset="0"/>
              <a:buChar char="•"/>
            </a:pPr>
            <a:r>
              <a:rPr lang="en-US" dirty="0" smtClean="0">
                <a:solidFill>
                  <a:srgbClr val="003CCC"/>
                </a:solidFill>
              </a:rPr>
              <a:t> Infrastructure and capacity a mere</a:t>
            </a:r>
          </a:p>
          <a:p>
            <a:pPr eaLnBrk="0" hangingPunct="0"/>
            <a:r>
              <a:rPr lang="en-US" dirty="0" smtClean="0">
                <a:solidFill>
                  <a:srgbClr val="003CCC"/>
                </a:solidFill>
              </a:rPr>
              <a:t>  commodity</a:t>
            </a:r>
          </a:p>
          <a:p>
            <a:pPr eaLnBrk="0" hangingPunct="0">
              <a:buFont typeface="Arial" pitchFamily="34" charset="0"/>
              <a:buChar char="•"/>
            </a:pPr>
            <a:endParaRPr lang="en-US" dirty="0" smtClean="0">
              <a:solidFill>
                <a:srgbClr val="003CCC"/>
              </a:solidFill>
            </a:endParaRPr>
          </a:p>
          <a:p>
            <a:pPr algn="l" eaLnBrk="0" hangingPunct="0"/>
            <a:endParaRPr lang="en-US" dirty="0" smtClean="0">
              <a:solidFill>
                <a:srgbClr val="003CCC"/>
              </a:solidFill>
            </a:endParaRPr>
          </a:p>
          <a:p>
            <a:pPr lvl="1" algn="l" eaLnBrk="0" hangingPunct="0">
              <a:buFont typeface="Arial" pitchFamily="34" charset="0"/>
              <a:buChar char="•"/>
            </a:pPr>
            <a:endParaRPr lang="en-US" sz="2000" dirty="0" smtClean="0">
              <a:solidFill>
                <a:srgbClr val="003CCC"/>
              </a:solidFill>
            </a:endParaRPr>
          </a:p>
          <a:p>
            <a:pPr algn="l" eaLnBrk="0" hangingPunct="0"/>
            <a:endParaRPr lang="en-US" sz="1800" dirty="0">
              <a:solidFill>
                <a:srgbClr val="003CCC"/>
              </a:solidFill>
            </a:endParaRPr>
          </a:p>
        </p:txBody>
      </p:sp>
      <p:sp>
        <p:nvSpPr>
          <p:cNvPr id="6" name="Rectangle 12"/>
          <p:cNvSpPr>
            <a:spLocks noChangeArrowheads="1"/>
          </p:cNvSpPr>
          <p:nvPr/>
        </p:nvSpPr>
        <p:spPr bwMode="auto">
          <a:xfrm>
            <a:off x="0" y="304800"/>
            <a:ext cx="8458200" cy="584775"/>
          </a:xfrm>
          <a:prstGeom prst="rect">
            <a:avLst/>
          </a:prstGeom>
          <a:noFill/>
          <a:ln w="9525">
            <a:noFill/>
            <a:miter lim="800000"/>
            <a:headEnd/>
            <a:tailEnd/>
          </a:ln>
        </p:spPr>
        <p:txBody>
          <a:bodyPr wrap="square">
            <a:spAutoFit/>
          </a:bodyPr>
          <a:lstStyle/>
          <a:p>
            <a:pPr algn="l" eaLnBrk="0" hangingPunct="0"/>
            <a:r>
              <a:rPr lang="en-ZA" sz="3200" b="1" dirty="0" smtClean="0">
                <a:solidFill>
                  <a:srgbClr val="3333CC"/>
                </a:solidFill>
              </a:rPr>
              <a:t>eHealth and mHealth</a:t>
            </a:r>
            <a:endParaRPr lang="en-US" sz="3200" dirty="0">
              <a:solidFill>
                <a:srgbClr val="3333CC"/>
              </a:solidFill>
            </a:endParaRPr>
          </a:p>
        </p:txBody>
      </p:sp>
      <p:pic>
        <p:nvPicPr>
          <p:cNvPr id="7" name="Picture 3"/>
          <p:cNvPicPr>
            <a:picLocks noChangeAspect="1" noChangeArrowheads="1"/>
          </p:cNvPicPr>
          <p:nvPr/>
        </p:nvPicPr>
        <p:blipFill>
          <a:blip r:embed="rId3" cstate="print"/>
          <a:srcRect/>
          <a:stretch>
            <a:fillRect/>
          </a:stretch>
        </p:blipFill>
        <p:spPr bwMode="auto">
          <a:xfrm>
            <a:off x="5334000" y="0"/>
            <a:ext cx="3810000" cy="2730500"/>
          </a:xfrm>
          <a:prstGeom prst="rect">
            <a:avLst/>
          </a:prstGeom>
          <a:ln>
            <a:noFill/>
          </a:ln>
          <a:effectLst>
            <a:softEdge rad="112500"/>
          </a:effectLst>
        </p:spPr>
      </p:pic>
      <p:sp>
        <p:nvSpPr>
          <p:cNvPr id="8" name="Rectangle 7"/>
          <p:cNvSpPr/>
          <p:nvPr/>
        </p:nvSpPr>
        <p:spPr>
          <a:xfrm>
            <a:off x="5638800" y="2566987"/>
            <a:ext cx="3200400" cy="2246769"/>
          </a:xfrm>
          <a:prstGeom prst="rect">
            <a:avLst/>
          </a:prstGeom>
        </p:spPr>
        <p:txBody>
          <a:bodyPr wrap="square">
            <a:spAutoFit/>
          </a:bodyPr>
          <a:lstStyle/>
          <a:p>
            <a:pPr eaLnBrk="0" hangingPunct="0"/>
            <a:endParaRPr lang="en-US" sz="2800" dirty="0" smtClean="0">
              <a:solidFill>
                <a:srgbClr val="003CCC"/>
              </a:solidFill>
            </a:endParaRPr>
          </a:p>
          <a:p>
            <a:pPr algn="ctr" eaLnBrk="0" hangingPunct="0"/>
            <a:r>
              <a:rPr lang="en-US" sz="1600" b="1" dirty="0" smtClean="0">
                <a:solidFill>
                  <a:srgbClr val="C00000"/>
                </a:solidFill>
              </a:rPr>
              <a:t>“Ultimately, the take  up of mobile communications in the health sector isn’t about technology at all”-Greg </a:t>
            </a:r>
            <a:r>
              <a:rPr lang="en-US" sz="1600" b="1" dirty="0" err="1" smtClean="0">
                <a:solidFill>
                  <a:srgbClr val="C00000"/>
                </a:solidFill>
              </a:rPr>
              <a:t>Elphinston</a:t>
            </a:r>
            <a:r>
              <a:rPr lang="en-US" sz="1600" b="1" dirty="0" smtClean="0">
                <a:solidFill>
                  <a:srgbClr val="C00000"/>
                </a:solidFill>
              </a:rPr>
              <a:t>, Director Community Involvement, Nokia</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9388" y="274638"/>
            <a:ext cx="7921625" cy="633412"/>
          </a:xfrm>
        </p:spPr>
        <p:txBody>
          <a:bodyPr/>
          <a:lstStyle/>
          <a:p>
            <a:pPr algn="l"/>
            <a:r>
              <a:rPr lang="en-ZA" sz="3600" b="1" dirty="0">
                <a:solidFill>
                  <a:schemeClr val="tx2"/>
                </a:solidFill>
                <a:latin typeface="Times New Roman" pitchFamily="18" charset="0"/>
                <a:cs typeface="Times New Roman" pitchFamily="18" charset="0"/>
              </a:rPr>
              <a:t>E-Health	</a:t>
            </a:r>
            <a:r>
              <a:rPr lang="en-ZA" sz="3600" b="1" dirty="0" smtClean="0">
                <a:solidFill>
                  <a:schemeClr val="tx2"/>
                </a:solidFill>
                <a:latin typeface="Times New Roman" pitchFamily="18" charset="0"/>
                <a:cs typeface="Times New Roman" pitchFamily="18" charset="0"/>
              </a:rPr>
              <a:t>:ICT </a:t>
            </a:r>
            <a:r>
              <a:rPr lang="en-ZA" sz="3600" b="1" dirty="0">
                <a:solidFill>
                  <a:schemeClr val="tx2"/>
                </a:solidFill>
                <a:latin typeface="Times New Roman" pitchFamily="18" charset="0"/>
                <a:cs typeface="Times New Roman" pitchFamily="18" charset="0"/>
              </a:rPr>
              <a:t>for Health</a:t>
            </a:r>
            <a:endParaRPr lang="en-GB" sz="3600" b="1" dirty="0">
              <a:solidFill>
                <a:schemeClr val="tx2"/>
              </a:solidFill>
              <a:latin typeface="Times New Roman" pitchFamily="18" charset="0"/>
              <a:cs typeface="Times New Roman" pitchFamily="18" charset="0"/>
            </a:endParaRPr>
          </a:p>
        </p:txBody>
      </p:sp>
      <p:pic>
        <p:nvPicPr>
          <p:cNvPr id="6148" name="Picture 4"/>
          <p:cNvPicPr>
            <a:picLocks noGrp="1" noChangeAspect="1" noChangeArrowheads="1"/>
          </p:cNvPicPr>
          <p:nvPr>
            <p:ph type="body" idx="1"/>
          </p:nvPr>
        </p:nvPicPr>
        <p:blipFill>
          <a:blip r:embed="rId2" cstate="print"/>
          <a:srcRect/>
          <a:stretch>
            <a:fillRect/>
          </a:stretch>
        </p:blipFill>
        <p:spPr>
          <a:xfrm>
            <a:off x="8101013" y="0"/>
            <a:ext cx="1042987" cy="6858000"/>
          </a:xfrm>
          <a:noFill/>
          <a:ln/>
        </p:spPr>
      </p:pic>
      <p:sp>
        <p:nvSpPr>
          <p:cNvPr id="6149" name="Rectangle 5"/>
          <p:cNvSpPr>
            <a:spLocks noChangeArrowheads="1"/>
          </p:cNvSpPr>
          <p:nvPr/>
        </p:nvSpPr>
        <p:spPr bwMode="auto">
          <a:xfrm>
            <a:off x="0" y="4675188"/>
            <a:ext cx="7632700" cy="576262"/>
          </a:xfrm>
          <a:prstGeom prst="rect">
            <a:avLst/>
          </a:prstGeom>
          <a:solidFill>
            <a:srgbClr val="808000"/>
          </a:solidFill>
          <a:ln w="9525">
            <a:solidFill>
              <a:schemeClr val="tx1"/>
            </a:solidFill>
            <a:miter lim="800000"/>
            <a:headEnd/>
            <a:tailEnd/>
          </a:ln>
          <a:effectLst/>
        </p:spPr>
        <p:txBody>
          <a:bodyPr wrap="none" anchor="ctr"/>
          <a:lstStyle/>
          <a:p>
            <a:pPr algn="ctr"/>
            <a:r>
              <a:rPr lang="en-ZA" sz="2000">
                <a:solidFill>
                  <a:schemeClr val="bg1"/>
                </a:solidFill>
              </a:rPr>
              <a:t>HEALTH INFORMATION TECHNOLOGY PLATFORMS</a:t>
            </a:r>
            <a:endParaRPr lang="en-GB" sz="2000">
              <a:solidFill>
                <a:schemeClr val="bg1"/>
              </a:solidFill>
            </a:endParaRPr>
          </a:p>
        </p:txBody>
      </p:sp>
      <p:sp>
        <p:nvSpPr>
          <p:cNvPr id="6151" name="AutoShape 7"/>
          <p:cNvSpPr>
            <a:spLocks noChangeArrowheads="1"/>
          </p:cNvSpPr>
          <p:nvPr/>
        </p:nvSpPr>
        <p:spPr bwMode="auto">
          <a:xfrm>
            <a:off x="2808287" y="930275"/>
            <a:ext cx="2233613" cy="1296988"/>
          </a:xfrm>
          <a:prstGeom prst="roundRect">
            <a:avLst>
              <a:gd name="adj" fmla="val 16667"/>
            </a:avLst>
          </a:prstGeom>
          <a:solidFill>
            <a:srgbClr val="FFFF99"/>
          </a:solidFill>
          <a:ln w="9525">
            <a:solidFill>
              <a:schemeClr val="tx1"/>
            </a:solidFill>
            <a:round/>
            <a:headEnd/>
            <a:tailEnd/>
          </a:ln>
          <a:effectLst/>
        </p:spPr>
        <p:txBody>
          <a:bodyPr anchor="ctr"/>
          <a:lstStyle/>
          <a:p>
            <a:pPr algn="ctr"/>
            <a:r>
              <a:rPr lang="en-ZA" sz="2000" dirty="0"/>
              <a:t>DEASES MANAGEMENT SYSTEMS</a:t>
            </a:r>
            <a:endParaRPr lang="en-GB" sz="2000" dirty="0"/>
          </a:p>
        </p:txBody>
      </p:sp>
      <p:sp>
        <p:nvSpPr>
          <p:cNvPr id="6152" name="AutoShape 8"/>
          <p:cNvSpPr>
            <a:spLocks noChangeArrowheads="1"/>
          </p:cNvSpPr>
          <p:nvPr/>
        </p:nvSpPr>
        <p:spPr bwMode="auto">
          <a:xfrm>
            <a:off x="5400675" y="930275"/>
            <a:ext cx="2160587" cy="1296988"/>
          </a:xfrm>
          <a:prstGeom prst="roundRect">
            <a:avLst>
              <a:gd name="adj" fmla="val 16667"/>
            </a:avLst>
          </a:prstGeom>
          <a:solidFill>
            <a:srgbClr val="0000FF"/>
          </a:solidFill>
          <a:ln w="9525">
            <a:solidFill>
              <a:schemeClr val="tx1"/>
            </a:solidFill>
            <a:round/>
            <a:headEnd/>
            <a:tailEnd/>
          </a:ln>
          <a:effectLst/>
        </p:spPr>
        <p:txBody>
          <a:bodyPr anchor="ctr"/>
          <a:lstStyle/>
          <a:p>
            <a:pPr algn="ctr"/>
            <a:r>
              <a:rPr lang="en-ZA" sz="2000" dirty="0">
                <a:solidFill>
                  <a:schemeClr val="bg1"/>
                </a:solidFill>
              </a:rPr>
              <a:t>HEALTH BUSINESS INTELLIGENCE</a:t>
            </a:r>
            <a:endParaRPr lang="en-GB" sz="2000" dirty="0">
              <a:solidFill>
                <a:schemeClr val="bg1"/>
              </a:solidFill>
            </a:endParaRPr>
          </a:p>
        </p:txBody>
      </p:sp>
      <p:sp>
        <p:nvSpPr>
          <p:cNvPr id="6153" name="AutoShape 9"/>
          <p:cNvSpPr>
            <a:spLocks noChangeArrowheads="1"/>
          </p:cNvSpPr>
          <p:nvPr/>
        </p:nvSpPr>
        <p:spPr bwMode="auto">
          <a:xfrm>
            <a:off x="217487" y="2443163"/>
            <a:ext cx="1944688" cy="1368425"/>
          </a:xfrm>
          <a:prstGeom prst="roundRect">
            <a:avLst>
              <a:gd name="adj" fmla="val 16667"/>
            </a:avLst>
          </a:prstGeom>
          <a:gradFill rotWithShape="1">
            <a:gsLst>
              <a:gs pos="0">
                <a:srgbClr val="FF0000">
                  <a:gamma/>
                  <a:shade val="46275"/>
                  <a:invGamma/>
                </a:srgbClr>
              </a:gs>
              <a:gs pos="100000">
                <a:srgbClr val="FF0000"/>
              </a:gs>
            </a:gsLst>
            <a:path path="shape">
              <a:fillToRect l="50000" t="50000" r="50000" b="50000"/>
            </a:path>
          </a:gradFill>
          <a:ln w="9525">
            <a:solidFill>
              <a:schemeClr val="tx1"/>
            </a:solidFill>
            <a:round/>
            <a:headEnd/>
            <a:tailEnd/>
          </a:ln>
          <a:effectLst/>
        </p:spPr>
        <p:txBody>
          <a:bodyPr wrap="none" anchor="ctr"/>
          <a:lstStyle/>
          <a:p>
            <a:pPr algn="ctr"/>
            <a:r>
              <a:rPr lang="en-ZA" sz="2000">
                <a:solidFill>
                  <a:schemeClr val="bg1"/>
                </a:solidFill>
              </a:rPr>
              <a:t>TELEMEDICINE</a:t>
            </a:r>
            <a:endParaRPr lang="en-GB" sz="2000">
              <a:solidFill>
                <a:schemeClr val="bg1"/>
              </a:solidFill>
            </a:endParaRPr>
          </a:p>
        </p:txBody>
      </p:sp>
      <p:sp>
        <p:nvSpPr>
          <p:cNvPr id="6154" name="Rectangle 10"/>
          <p:cNvSpPr>
            <a:spLocks noChangeArrowheads="1"/>
          </p:cNvSpPr>
          <p:nvPr/>
        </p:nvSpPr>
        <p:spPr bwMode="auto">
          <a:xfrm>
            <a:off x="0" y="4027488"/>
            <a:ext cx="7632700" cy="576262"/>
          </a:xfrm>
          <a:prstGeom prst="rect">
            <a:avLst/>
          </a:prstGeom>
          <a:solidFill>
            <a:srgbClr val="CC99FF"/>
          </a:solidFill>
          <a:ln w="9525">
            <a:solidFill>
              <a:schemeClr val="tx1"/>
            </a:solidFill>
            <a:miter lim="800000"/>
            <a:headEnd/>
            <a:tailEnd/>
          </a:ln>
          <a:effectLst/>
        </p:spPr>
        <p:txBody>
          <a:bodyPr wrap="none" anchor="ctr"/>
          <a:lstStyle/>
          <a:p>
            <a:pPr algn="ctr"/>
            <a:r>
              <a:rPr lang="en-ZA" sz="2000" b="0"/>
              <a:t>LEGAL, ETHICS AND CONFIDENTIALITY FRAMEWORKS</a:t>
            </a:r>
            <a:endParaRPr lang="en-GB" sz="2000" b="0"/>
          </a:p>
        </p:txBody>
      </p:sp>
      <p:sp>
        <p:nvSpPr>
          <p:cNvPr id="6155" name="AutoShape 11"/>
          <p:cNvSpPr>
            <a:spLocks noChangeArrowheads="1"/>
          </p:cNvSpPr>
          <p:nvPr/>
        </p:nvSpPr>
        <p:spPr bwMode="auto">
          <a:xfrm>
            <a:off x="2808287" y="2514600"/>
            <a:ext cx="2089150" cy="1295400"/>
          </a:xfrm>
          <a:prstGeom prst="roundRect">
            <a:avLst>
              <a:gd name="adj" fmla="val 16667"/>
            </a:avLst>
          </a:prstGeom>
          <a:solidFill>
            <a:srgbClr val="FF9900"/>
          </a:solidFill>
          <a:ln w="9525">
            <a:solidFill>
              <a:schemeClr val="tx1"/>
            </a:solidFill>
            <a:round/>
            <a:headEnd/>
            <a:tailEnd/>
          </a:ln>
          <a:effectLst/>
        </p:spPr>
        <p:txBody>
          <a:bodyPr wrap="none" anchor="ctr"/>
          <a:lstStyle/>
          <a:p>
            <a:pPr algn="ctr"/>
            <a:r>
              <a:rPr lang="en-ZA" sz="2000"/>
              <a:t>E-PRESCIPTION</a:t>
            </a:r>
            <a:endParaRPr lang="en-GB" sz="2000"/>
          </a:p>
        </p:txBody>
      </p:sp>
      <p:sp>
        <p:nvSpPr>
          <p:cNvPr id="6156" name="AutoShape 12"/>
          <p:cNvSpPr>
            <a:spLocks noChangeArrowheads="1"/>
          </p:cNvSpPr>
          <p:nvPr/>
        </p:nvSpPr>
        <p:spPr bwMode="auto">
          <a:xfrm>
            <a:off x="5400675" y="2586038"/>
            <a:ext cx="2089150" cy="1295400"/>
          </a:xfrm>
          <a:prstGeom prst="roundRect">
            <a:avLst>
              <a:gd name="adj" fmla="val 16667"/>
            </a:avLst>
          </a:prstGeom>
          <a:solidFill>
            <a:schemeClr val="accent1"/>
          </a:solidFill>
          <a:ln w="9525">
            <a:solidFill>
              <a:schemeClr val="tx1"/>
            </a:solidFill>
            <a:round/>
            <a:headEnd/>
            <a:tailEnd/>
          </a:ln>
          <a:effectLst/>
        </p:spPr>
        <p:txBody>
          <a:bodyPr anchor="ctr"/>
          <a:lstStyle/>
          <a:p>
            <a:pPr algn="ctr"/>
            <a:r>
              <a:rPr lang="en-ZA" sz="2000" dirty="0"/>
              <a:t>E-LEARNING AND THE INTERNET</a:t>
            </a:r>
            <a:endParaRPr lang="en-GB" sz="2000" dirty="0"/>
          </a:p>
        </p:txBody>
      </p:sp>
      <p:sp>
        <p:nvSpPr>
          <p:cNvPr id="6157" name="Rectangle 13"/>
          <p:cNvSpPr>
            <a:spLocks noChangeArrowheads="1"/>
          </p:cNvSpPr>
          <p:nvPr/>
        </p:nvSpPr>
        <p:spPr bwMode="auto">
          <a:xfrm>
            <a:off x="0" y="5367338"/>
            <a:ext cx="7632700" cy="576262"/>
          </a:xfrm>
          <a:prstGeom prst="rect">
            <a:avLst/>
          </a:prstGeom>
          <a:solidFill>
            <a:srgbClr val="800000"/>
          </a:solidFill>
          <a:ln w="9525">
            <a:solidFill>
              <a:schemeClr val="tx1"/>
            </a:solidFill>
            <a:miter lim="800000"/>
            <a:headEnd/>
            <a:tailEnd/>
          </a:ln>
          <a:effectLst/>
        </p:spPr>
        <p:txBody>
          <a:bodyPr wrap="none" anchor="ctr"/>
          <a:lstStyle/>
          <a:p>
            <a:pPr algn="ctr"/>
            <a:r>
              <a:rPr lang="en-ZA" sz="2000">
                <a:solidFill>
                  <a:schemeClr val="bg1"/>
                </a:solidFill>
              </a:rPr>
              <a:t>ICT INFRASTRUCTURE</a:t>
            </a:r>
            <a:endParaRPr lang="en-GB" sz="2000">
              <a:solidFill>
                <a:schemeClr val="bg1"/>
              </a:solidFill>
            </a:endParaRPr>
          </a:p>
        </p:txBody>
      </p:sp>
      <p:sp>
        <p:nvSpPr>
          <p:cNvPr id="6150" name="AutoShape 6"/>
          <p:cNvSpPr>
            <a:spLocks noChangeArrowheads="1"/>
          </p:cNvSpPr>
          <p:nvPr/>
        </p:nvSpPr>
        <p:spPr bwMode="auto">
          <a:xfrm>
            <a:off x="288925" y="1001713"/>
            <a:ext cx="2087562" cy="1296987"/>
          </a:xfrm>
          <a:prstGeom prst="roundRect">
            <a:avLst>
              <a:gd name="adj" fmla="val 16667"/>
            </a:avLst>
          </a:prstGeom>
          <a:solidFill>
            <a:srgbClr val="99CC00"/>
          </a:solidFill>
          <a:ln w="9525">
            <a:solidFill>
              <a:schemeClr val="tx1"/>
            </a:solidFill>
            <a:round/>
            <a:headEnd/>
            <a:tailEnd/>
          </a:ln>
          <a:effectLst/>
        </p:spPr>
        <p:txBody>
          <a:bodyPr wrap="none" anchor="ctr"/>
          <a:lstStyle/>
          <a:p>
            <a:pPr algn="ctr"/>
            <a:r>
              <a:rPr lang="en-ZA" sz="2000">
                <a:solidFill>
                  <a:schemeClr val="bg1"/>
                </a:solidFill>
              </a:rPr>
              <a:t>ELECTRONIC</a:t>
            </a:r>
          </a:p>
          <a:p>
            <a:pPr algn="ctr"/>
            <a:r>
              <a:rPr lang="en-ZA" sz="2000">
                <a:solidFill>
                  <a:schemeClr val="bg1"/>
                </a:solidFill>
              </a:rPr>
              <a:t>HEALTH</a:t>
            </a:r>
          </a:p>
          <a:p>
            <a:pPr algn="ctr"/>
            <a:r>
              <a:rPr lang="en-ZA" sz="2000">
                <a:solidFill>
                  <a:schemeClr val="bg1"/>
                </a:solidFill>
              </a:rPr>
              <a:t>RECORD</a:t>
            </a:r>
            <a:endParaRPr lang="en-GB" sz="200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9442" name="Object 1026"/>
          <p:cNvGraphicFramePr>
            <a:graphicFrameLocks noChangeAspect="1"/>
          </p:cNvGraphicFramePr>
          <p:nvPr>
            <p:ph type="clipArt" sz="half" idx="4294967295"/>
          </p:nvPr>
        </p:nvGraphicFramePr>
        <p:xfrm>
          <a:off x="0" y="0"/>
          <a:ext cx="9144000" cy="6858000"/>
        </p:xfrm>
        <a:graphic>
          <a:graphicData uri="http://schemas.openxmlformats.org/presentationml/2006/ole">
            <p:oleObj spid="_x0000_s27650" name="Bitmap Image" r:id="rId3" imgW="3982006" imgH="2514286" progId="PBrush">
              <p:embed/>
            </p:oleObj>
          </a:graphicData>
        </a:graphic>
      </p:graphicFrame>
      <p:sp>
        <p:nvSpPr>
          <p:cNvPr id="189443" name="Rectangle 1027"/>
          <p:cNvSpPr>
            <a:spLocks noGrp="1" noChangeArrowheads="1"/>
          </p:cNvSpPr>
          <p:nvPr>
            <p:ph type="title"/>
          </p:nvPr>
        </p:nvSpPr>
        <p:spPr>
          <a:xfrm>
            <a:off x="194603" y="0"/>
            <a:ext cx="7772400" cy="900332"/>
          </a:xfrm>
        </p:spPr>
        <p:txBody>
          <a:bodyPr>
            <a:normAutofit/>
          </a:bodyPr>
          <a:lstStyle/>
          <a:p>
            <a:r>
              <a:rPr lang="en-ZA" sz="4000" b="1" dirty="0" smtClean="0">
                <a:solidFill>
                  <a:schemeClr val="bg1"/>
                </a:solidFill>
              </a:rPr>
              <a:t>HISTORY……….</a:t>
            </a:r>
            <a:endParaRPr lang="en-US" sz="4000" b="1" dirty="0">
              <a:solidFill>
                <a:schemeClr val="bg1"/>
              </a:solidFill>
            </a:endParaRPr>
          </a:p>
        </p:txBody>
      </p:sp>
      <p:sp>
        <p:nvSpPr>
          <p:cNvPr id="8" name="TextBox 7"/>
          <p:cNvSpPr txBox="1"/>
          <p:nvPr/>
        </p:nvSpPr>
        <p:spPr>
          <a:xfrm>
            <a:off x="381000" y="1219200"/>
            <a:ext cx="8145975" cy="3847207"/>
          </a:xfrm>
          <a:prstGeom prst="rect">
            <a:avLst/>
          </a:prstGeom>
          <a:noFill/>
        </p:spPr>
        <p:txBody>
          <a:bodyPr wrap="square" rtlCol="0">
            <a:spAutoFit/>
          </a:bodyPr>
          <a:lstStyle/>
          <a:p>
            <a:pPr algn="l">
              <a:buFont typeface="Arial" pitchFamily="34" charset="0"/>
              <a:buChar char="•"/>
            </a:pPr>
            <a:r>
              <a:rPr lang="en-US" sz="2800" dirty="0" smtClean="0">
                <a:solidFill>
                  <a:prstClr val="white"/>
                </a:solidFill>
                <a:latin typeface="Arial Black" pitchFamily="34" charset="0"/>
              </a:rPr>
              <a:t> Lack of de-regulation</a:t>
            </a:r>
          </a:p>
          <a:p>
            <a:pPr algn="l">
              <a:buFont typeface="Arial" pitchFamily="34" charset="0"/>
              <a:buChar char="•"/>
            </a:pPr>
            <a:endParaRPr lang="en-US" sz="2800" dirty="0" smtClean="0">
              <a:solidFill>
                <a:prstClr val="white"/>
              </a:solidFill>
              <a:latin typeface="Arial Black" pitchFamily="34" charset="0"/>
            </a:endParaRPr>
          </a:p>
          <a:p>
            <a:pPr algn="l">
              <a:buFont typeface="Arial" pitchFamily="34" charset="0"/>
              <a:buChar char="•"/>
            </a:pPr>
            <a:r>
              <a:rPr lang="en-US" sz="2800" dirty="0" smtClean="0">
                <a:solidFill>
                  <a:prstClr val="white"/>
                </a:solidFill>
                <a:latin typeface="Arial Black" pitchFamily="34" charset="0"/>
              </a:rPr>
              <a:t> Lack of infrastructure</a:t>
            </a:r>
          </a:p>
          <a:p>
            <a:pPr algn="l">
              <a:buFont typeface="Arial" pitchFamily="34" charset="0"/>
              <a:buChar char="•"/>
            </a:pPr>
            <a:endParaRPr lang="en-US" sz="2800" dirty="0" smtClean="0">
              <a:solidFill>
                <a:prstClr val="white"/>
              </a:solidFill>
              <a:latin typeface="Arial Black" pitchFamily="34" charset="0"/>
            </a:endParaRPr>
          </a:p>
          <a:p>
            <a:pPr algn="l">
              <a:buFont typeface="Arial" pitchFamily="34" charset="0"/>
              <a:buChar char="•"/>
            </a:pPr>
            <a:r>
              <a:rPr lang="en-US" sz="2800" dirty="0" smtClean="0">
                <a:solidFill>
                  <a:prstClr val="white"/>
                </a:solidFill>
                <a:latin typeface="Arial Black" pitchFamily="34" charset="0"/>
              </a:rPr>
              <a:t> Pricing</a:t>
            </a:r>
          </a:p>
          <a:p>
            <a:pPr algn="l">
              <a:buFont typeface="Arial" pitchFamily="34" charset="0"/>
              <a:buChar char="•"/>
            </a:pPr>
            <a:endParaRPr lang="en-US" sz="2800" dirty="0" smtClean="0">
              <a:solidFill>
                <a:prstClr val="white"/>
              </a:solidFill>
              <a:latin typeface="Arial Black" pitchFamily="34" charset="0"/>
            </a:endParaRPr>
          </a:p>
          <a:p>
            <a:pPr algn="l">
              <a:buFont typeface="Arial" pitchFamily="34" charset="0"/>
              <a:buChar char="•"/>
            </a:pPr>
            <a:r>
              <a:rPr lang="en-US" sz="2800" dirty="0" smtClean="0">
                <a:solidFill>
                  <a:prstClr val="white"/>
                </a:solidFill>
                <a:latin typeface="Arial Black" pitchFamily="34" charset="0"/>
              </a:rPr>
              <a:t> Role of wireless technologies</a:t>
            </a:r>
          </a:p>
          <a:p>
            <a:pPr lvl="1" algn="l">
              <a:buFont typeface="Arial" pitchFamily="34" charset="0"/>
              <a:buChar char="•"/>
            </a:pPr>
            <a:r>
              <a:rPr lang="en-US" b="1" dirty="0" smtClean="0">
                <a:solidFill>
                  <a:prstClr val="white"/>
                </a:solidFill>
                <a:latin typeface="Arial Black" pitchFamily="34" charset="0"/>
              </a:rPr>
              <a:t>Mobile Health</a:t>
            </a:r>
          </a:p>
          <a:p>
            <a:pPr lvl="1" algn="l">
              <a:buFont typeface="Arial" pitchFamily="34" charset="0"/>
              <a:buChar char="•"/>
            </a:pPr>
            <a:r>
              <a:rPr lang="en-US" b="1" dirty="0" smtClean="0">
                <a:solidFill>
                  <a:prstClr val="white"/>
                </a:solidFill>
                <a:latin typeface="Arial Black" pitchFamily="34" charset="0"/>
              </a:rPr>
              <a:t>Education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2"/>
          <p:cNvSpPr>
            <a:spLocks noChangeArrowheads="1"/>
          </p:cNvSpPr>
          <p:nvPr/>
        </p:nvSpPr>
        <p:spPr bwMode="auto">
          <a:xfrm>
            <a:off x="76200" y="304800"/>
            <a:ext cx="3736920" cy="584775"/>
          </a:xfrm>
          <a:prstGeom prst="rect">
            <a:avLst/>
          </a:prstGeom>
          <a:noFill/>
          <a:ln w="9525">
            <a:noFill/>
            <a:miter lim="800000"/>
            <a:headEnd/>
            <a:tailEnd/>
          </a:ln>
        </p:spPr>
        <p:txBody>
          <a:bodyPr wrap="none">
            <a:spAutoFit/>
          </a:bodyPr>
          <a:lstStyle/>
          <a:p>
            <a:pPr algn="l" eaLnBrk="0" hangingPunct="0"/>
            <a:r>
              <a:rPr lang="en-ZA" sz="3200" b="1" dirty="0" smtClean="0">
                <a:solidFill>
                  <a:srgbClr val="3333CC"/>
                </a:solidFill>
              </a:rPr>
              <a:t>Impact of mHealth</a:t>
            </a:r>
            <a:endParaRPr lang="en-US" sz="3200" dirty="0">
              <a:solidFill>
                <a:srgbClr val="3333CC"/>
              </a:solidFill>
            </a:endParaRPr>
          </a:p>
        </p:txBody>
      </p:sp>
      <p:sp>
        <p:nvSpPr>
          <p:cNvPr id="17411" name="Rectangle 13"/>
          <p:cNvSpPr>
            <a:spLocks noChangeArrowheads="1"/>
          </p:cNvSpPr>
          <p:nvPr/>
        </p:nvSpPr>
        <p:spPr bwMode="auto">
          <a:xfrm>
            <a:off x="0" y="1295400"/>
            <a:ext cx="5956300" cy="4770537"/>
          </a:xfrm>
          <a:prstGeom prst="rect">
            <a:avLst/>
          </a:prstGeom>
          <a:noFill/>
          <a:ln w="9525">
            <a:noFill/>
            <a:miter lim="800000"/>
            <a:headEnd/>
            <a:tailEnd/>
          </a:ln>
        </p:spPr>
        <p:txBody>
          <a:bodyPr wrap="square">
            <a:spAutoFit/>
          </a:bodyPr>
          <a:lstStyle/>
          <a:p>
            <a:pPr algn="l" eaLnBrk="0" hangingPunct="0">
              <a:buFont typeface="Arial" pitchFamily="34" charset="0"/>
              <a:buChar char="•"/>
            </a:pPr>
            <a:r>
              <a:rPr lang="en-ZA" dirty="0" smtClean="0">
                <a:solidFill>
                  <a:srgbClr val="003CCC"/>
                </a:solidFill>
              </a:rPr>
              <a:t>“ A 2007 pilot in South Africa showed that</a:t>
            </a:r>
          </a:p>
          <a:p>
            <a:pPr algn="l" eaLnBrk="0" hangingPunct="0"/>
            <a:r>
              <a:rPr lang="en-ZA" dirty="0" smtClean="0">
                <a:solidFill>
                  <a:srgbClr val="003CCC"/>
                </a:solidFill>
              </a:rPr>
              <a:t>  with SIMpill, 90% of patients complied</a:t>
            </a:r>
          </a:p>
          <a:p>
            <a:pPr algn="l" eaLnBrk="0" hangingPunct="0"/>
            <a:r>
              <a:rPr lang="en-ZA" dirty="0" smtClean="0">
                <a:solidFill>
                  <a:srgbClr val="003CCC"/>
                </a:solidFill>
              </a:rPr>
              <a:t>  with their medication regime, compared</a:t>
            </a:r>
          </a:p>
          <a:p>
            <a:pPr algn="l" eaLnBrk="0" hangingPunct="0"/>
            <a:r>
              <a:rPr lang="en-ZA" dirty="0" smtClean="0">
                <a:solidFill>
                  <a:srgbClr val="003CCC"/>
                </a:solidFill>
              </a:rPr>
              <a:t>  with the typical 22% to 60% compliance</a:t>
            </a:r>
          </a:p>
          <a:p>
            <a:pPr algn="l" eaLnBrk="0" hangingPunct="0"/>
            <a:r>
              <a:rPr lang="en-ZA" dirty="0" smtClean="0">
                <a:solidFill>
                  <a:srgbClr val="003CCC"/>
                </a:solidFill>
              </a:rPr>
              <a:t>  rate without the system.”</a:t>
            </a:r>
          </a:p>
          <a:p>
            <a:pPr algn="l" eaLnBrk="0" hangingPunct="0">
              <a:buFont typeface="Arial" pitchFamily="34" charset="0"/>
              <a:buChar char="•"/>
            </a:pPr>
            <a:endParaRPr lang="en-ZA" dirty="0" smtClean="0">
              <a:solidFill>
                <a:srgbClr val="003CCC"/>
              </a:solidFill>
            </a:endParaRPr>
          </a:p>
          <a:p>
            <a:pPr algn="l" eaLnBrk="0" hangingPunct="0">
              <a:buFont typeface="Arial" pitchFamily="34" charset="0"/>
              <a:buChar char="•"/>
            </a:pPr>
            <a:r>
              <a:rPr lang="en-ZA" dirty="0" smtClean="0">
                <a:solidFill>
                  <a:srgbClr val="003CCC"/>
                </a:solidFill>
              </a:rPr>
              <a:t> Project Masiluleke-365m text messages</a:t>
            </a:r>
          </a:p>
          <a:p>
            <a:pPr algn="l" eaLnBrk="0" hangingPunct="0"/>
            <a:r>
              <a:rPr lang="en-ZA" dirty="0" smtClean="0">
                <a:solidFill>
                  <a:srgbClr val="003CCC"/>
                </a:solidFill>
              </a:rPr>
              <a:t>  to encourage people to be tested</a:t>
            </a:r>
          </a:p>
          <a:p>
            <a:pPr algn="l" eaLnBrk="0" hangingPunct="0">
              <a:buFont typeface="Arial" pitchFamily="34" charset="0"/>
              <a:buChar char="•"/>
            </a:pPr>
            <a:endParaRPr lang="en-ZA" dirty="0" smtClean="0">
              <a:solidFill>
                <a:srgbClr val="003CCC"/>
              </a:solidFill>
            </a:endParaRPr>
          </a:p>
          <a:p>
            <a:pPr algn="l" eaLnBrk="0" hangingPunct="0">
              <a:buFont typeface="Arial" pitchFamily="34" charset="0"/>
              <a:buChar char="•"/>
            </a:pPr>
            <a:r>
              <a:rPr lang="en-ZA" dirty="0" smtClean="0">
                <a:solidFill>
                  <a:srgbClr val="003CCC"/>
                </a:solidFill>
              </a:rPr>
              <a:t> Smile for you campaign</a:t>
            </a:r>
            <a:endParaRPr lang="en-US" dirty="0" smtClean="0">
              <a:solidFill>
                <a:srgbClr val="003CCC"/>
              </a:solidFill>
            </a:endParaRPr>
          </a:p>
          <a:p>
            <a:pPr lvl="1" algn="l" eaLnBrk="0" hangingPunct="0">
              <a:buFont typeface="Arial" pitchFamily="34" charset="0"/>
              <a:buChar char="•"/>
            </a:pPr>
            <a:endParaRPr lang="en-US" sz="2000" dirty="0" smtClean="0">
              <a:solidFill>
                <a:srgbClr val="003CCC"/>
              </a:solidFill>
            </a:endParaRPr>
          </a:p>
          <a:p>
            <a:pPr algn="l" eaLnBrk="0" hangingPunct="0"/>
            <a:r>
              <a:rPr lang="en-ZA" sz="1800" dirty="0" smtClean="0"/>
              <a:t>Source: E-Health Insider, Technology Review, Vodafone Policy Paper Series</a:t>
            </a:r>
            <a:endParaRPr lang="en-US" sz="1800" dirty="0">
              <a:solidFill>
                <a:srgbClr val="003CCC"/>
              </a:solidFill>
            </a:endParaRPr>
          </a:p>
        </p:txBody>
      </p:sp>
      <p:pic>
        <p:nvPicPr>
          <p:cNvPr id="6" name="Picture 4" descr="Emergency Polio Campaign by Yusuf Ajack Ibrahim."/>
          <p:cNvPicPr>
            <a:picLocks noChangeAspect="1" noChangeArrowheads="1"/>
          </p:cNvPicPr>
          <p:nvPr/>
        </p:nvPicPr>
        <p:blipFill>
          <a:blip r:embed="rId3" cstate="print"/>
          <a:srcRect/>
          <a:stretch>
            <a:fillRect/>
          </a:stretch>
        </p:blipFill>
        <p:spPr bwMode="auto">
          <a:xfrm>
            <a:off x="5943600" y="0"/>
            <a:ext cx="3200400" cy="28194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 y="274638"/>
            <a:ext cx="8229600" cy="417512"/>
          </a:xfrm>
        </p:spPr>
        <p:txBody>
          <a:bodyPr/>
          <a:lstStyle/>
          <a:p>
            <a:pPr algn="l"/>
            <a:r>
              <a:rPr lang="en-ZA" sz="3600" b="1" dirty="0" smtClean="0">
                <a:solidFill>
                  <a:srgbClr val="00478B"/>
                </a:solidFill>
                <a:latin typeface="Times New Roman" pitchFamily="18" charset="0"/>
                <a:cs typeface="Times New Roman" pitchFamily="18" charset="0"/>
              </a:rPr>
              <a:t>E-Health </a:t>
            </a:r>
            <a:endParaRPr lang="en-GB" sz="3600" b="1" dirty="0">
              <a:solidFill>
                <a:srgbClr val="00478B"/>
              </a:solidFill>
              <a:latin typeface="Times New Roman" pitchFamily="18" charset="0"/>
              <a:cs typeface="Times New Roman" pitchFamily="18" charset="0"/>
            </a:endParaRPr>
          </a:p>
        </p:txBody>
      </p:sp>
      <p:pic>
        <p:nvPicPr>
          <p:cNvPr id="9220" name="Picture 4"/>
          <p:cNvPicPr>
            <a:picLocks noChangeAspect="1" noChangeArrowheads="1"/>
          </p:cNvPicPr>
          <p:nvPr/>
        </p:nvPicPr>
        <p:blipFill>
          <a:blip r:embed="rId2" cstate="print"/>
          <a:srcRect/>
          <a:stretch>
            <a:fillRect/>
          </a:stretch>
        </p:blipFill>
        <p:spPr bwMode="auto">
          <a:xfrm>
            <a:off x="0" y="838200"/>
            <a:ext cx="9144000" cy="4154487"/>
          </a:xfrm>
          <a:prstGeom prst="rect">
            <a:avLst/>
          </a:prstGeom>
          <a:noFill/>
          <a:ln w="9525">
            <a:noFill/>
            <a:miter lim="800000"/>
            <a:headEnd/>
            <a:tailEnd/>
          </a:ln>
          <a:effectLst/>
        </p:spPr>
      </p:pic>
      <p:sp>
        <p:nvSpPr>
          <p:cNvPr id="9221" name="Text Box 5"/>
          <p:cNvSpPr txBox="1">
            <a:spLocks noChangeArrowheads="1"/>
          </p:cNvSpPr>
          <p:nvPr/>
        </p:nvSpPr>
        <p:spPr bwMode="auto">
          <a:xfrm>
            <a:off x="76200" y="5043488"/>
            <a:ext cx="6429375" cy="461665"/>
          </a:xfrm>
          <a:prstGeom prst="rect">
            <a:avLst/>
          </a:prstGeom>
          <a:noFill/>
          <a:ln w="9525">
            <a:noFill/>
            <a:miter lim="800000"/>
            <a:headEnd/>
            <a:tailEnd/>
          </a:ln>
          <a:effectLst/>
        </p:spPr>
        <p:txBody>
          <a:bodyPr>
            <a:spAutoFit/>
          </a:bodyPr>
          <a:lstStyle/>
          <a:p>
            <a:r>
              <a:rPr lang="en-GB" b="0" dirty="0"/>
              <a:t>PDA use in the </a:t>
            </a:r>
            <a:r>
              <a:rPr lang="en-GB" dirty="0" smtClean="0"/>
              <a:t>Eastern Cap</a:t>
            </a:r>
            <a:r>
              <a:rPr lang="en-GB" b="0" dirty="0" smtClean="0"/>
              <a:t>e</a:t>
            </a:r>
            <a:endParaRPr lang="en-GB" b="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4"/>
          <p:cNvSpPr>
            <a:spLocks noChangeArrowheads="1"/>
          </p:cNvSpPr>
          <p:nvPr/>
        </p:nvSpPr>
        <p:spPr bwMode="auto">
          <a:xfrm>
            <a:off x="0" y="152400"/>
            <a:ext cx="6324600" cy="701675"/>
          </a:xfrm>
          <a:prstGeom prst="rect">
            <a:avLst/>
          </a:prstGeom>
          <a:noFill/>
          <a:ln w="9525">
            <a:noFill/>
            <a:miter lim="800000"/>
            <a:headEnd/>
            <a:tailEnd/>
          </a:ln>
        </p:spPr>
        <p:txBody>
          <a:bodyPr>
            <a:spAutoFit/>
          </a:bodyPr>
          <a:lstStyle/>
          <a:p>
            <a:pPr algn="l" eaLnBrk="0" hangingPunct="0"/>
            <a:r>
              <a:rPr lang="en-US" sz="4000" dirty="0" smtClean="0">
                <a:solidFill>
                  <a:srgbClr val="003CCC"/>
                </a:solidFill>
                <a:cs typeface="ヒラギノ角ゴ Pro W3"/>
              </a:rPr>
              <a:t>Value proposition</a:t>
            </a:r>
            <a:endParaRPr lang="en-US" sz="4000" dirty="0">
              <a:solidFill>
                <a:srgbClr val="003CCC"/>
              </a:solidFill>
              <a:cs typeface="ヒラギノ角ゴ Pro W3"/>
            </a:endParaRPr>
          </a:p>
        </p:txBody>
      </p:sp>
      <p:sp>
        <p:nvSpPr>
          <p:cNvPr id="50179" name="Rectangle 18"/>
          <p:cNvSpPr>
            <a:spLocks noChangeArrowheads="1"/>
          </p:cNvSpPr>
          <p:nvPr/>
        </p:nvSpPr>
        <p:spPr bwMode="auto">
          <a:xfrm>
            <a:off x="152400" y="1371601"/>
            <a:ext cx="5849938" cy="5139869"/>
          </a:xfrm>
          <a:prstGeom prst="rect">
            <a:avLst/>
          </a:prstGeom>
          <a:noFill/>
          <a:ln w="9525">
            <a:noFill/>
            <a:miter lim="800000"/>
            <a:headEnd/>
            <a:tailEnd/>
          </a:ln>
        </p:spPr>
        <p:txBody>
          <a:bodyPr wrap="square">
            <a:spAutoFit/>
          </a:bodyPr>
          <a:lstStyle/>
          <a:p>
            <a:pPr algn="l" eaLnBrk="0" hangingPunct="0">
              <a:buFontTx/>
              <a:buChar char="•"/>
            </a:pPr>
            <a:r>
              <a:rPr lang="en-US" dirty="0" smtClean="0">
                <a:solidFill>
                  <a:srgbClr val="3333CC"/>
                </a:solidFill>
                <a:cs typeface="ヒラギノ角ゴ Pro W3"/>
              </a:rPr>
              <a:t> Not constrained by legacy infrastructure</a:t>
            </a:r>
          </a:p>
          <a:p>
            <a:pPr algn="l" eaLnBrk="0" hangingPunct="0">
              <a:buFontTx/>
              <a:buChar char="•"/>
            </a:pPr>
            <a:endParaRPr lang="en-US" dirty="0" smtClean="0">
              <a:solidFill>
                <a:srgbClr val="3333CC"/>
              </a:solidFill>
              <a:cs typeface="ヒラギノ角ゴ Pro W3"/>
            </a:endParaRPr>
          </a:p>
          <a:p>
            <a:pPr algn="l" eaLnBrk="0" hangingPunct="0">
              <a:buFontTx/>
              <a:buChar char="•"/>
            </a:pPr>
            <a:r>
              <a:rPr lang="en-US" dirty="0" smtClean="0">
                <a:solidFill>
                  <a:srgbClr val="3333CC"/>
                </a:solidFill>
                <a:cs typeface="ヒラギノ角ゴ Pro W3"/>
              </a:rPr>
              <a:t> Converged team approach – “first in the</a:t>
            </a:r>
          </a:p>
          <a:p>
            <a:pPr algn="l" eaLnBrk="0" hangingPunct="0"/>
            <a:r>
              <a:rPr lang="en-US" dirty="0" smtClean="0">
                <a:solidFill>
                  <a:srgbClr val="3333CC"/>
                </a:solidFill>
              </a:rPr>
              <a:t> </a:t>
            </a:r>
            <a:r>
              <a:rPr lang="en-US" dirty="0" smtClean="0">
                <a:solidFill>
                  <a:srgbClr val="3333CC"/>
                </a:solidFill>
                <a:cs typeface="ヒラギノ角ゴ Pro W3"/>
              </a:rPr>
              <a:t> world”</a:t>
            </a:r>
          </a:p>
          <a:p>
            <a:pPr algn="l" eaLnBrk="0" hangingPunct="0">
              <a:buFontTx/>
              <a:buChar char="•"/>
            </a:pPr>
            <a:endParaRPr lang="en-US" dirty="0" smtClean="0">
              <a:solidFill>
                <a:srgbClr val="3333CC"/>
              </a:solidFill>
              <a:cs typeface="ヒラギノ角ゴ Pro W3"/>
            </a:endParaRPr>
          </a:p>
          <a:p>
            <a:pPr algn="l" eaLnBrk="0" hangingPunct="0">
              <a:buFontTx/>
              <a:buChar char="•"/>
            </a:pPr>
            <a:r>
              <a:rPr lang="en-US" dirty="0" smtClean="0">
                <a:solidFill>
                  <a:srgbClr val="3333CC"/>
                </a:solidFill>
                <a:cs typeface="ヒラギノ角ゴ Pro W3"/>
              </a:rPr>
              <a:t> Pricing – “ticket to the game”</a:t>
            </a:r>
          </a:p>
          <a:p>
            <a:pPr algn="l" eaLnBrk="0" hangingPunct="0">
              <a:buFontTx/>
              <a:buChar char="•"/>
            </a:pPr>
            <a:endParaRPr lang="en-US" dirty="0" smtClean="0">
              <a:solidFill>
                <a:srgbClr val="3333CC"/>
              </a:solidFill>
              <a:cs typeface="ヒラギノ角ゴ Pro W3"/>
            </a:endParaRPr>
          </a:p>
          <a:p>
            <a:pPr algn="l" eaLnBrk="0" hangingPunct="0">
              <a:buFontTx/>
              <a:buChar char="•"/>
            </a:pPr>
            <a:r>
              <a:rPr lang="en-US" dirty="0" smtClean="0">
                <a:solidFill>
                  <a:srgbClr val="3333CC"/>
                </a:solidFill>
                <a:cs typeface="ヒラギノ角ゴ Pro W3"/>
              </a:rPr>
              <a:t> Service delivery </a:t>
            </a:r>
            <a:r>
              <a:rPr lang="en-US" dirty="0" smtClean="0">
                <a:solidFill>
                  <a:srgbClr val="3333CC"/>
                </a:solidFill>
              </a:rPr>
              <a:t>and </a:t>
            </a:r>
            <a:r>
              <a:rPr lang="en-US" dirty="0" smtClean="0">
                <a:solidFill>
                  <a:srgbClr val="3333CC"/>
                </a:solidFill>
                <a:cs typeface="ヒラギノ角ゴ Pro W3"/>
              </a:rPr>
              <a:t>Convergence to be</a:t>
            </a:r>
          </a:p>
          <a:p>
            <a:pPr algn="l" eaLnBrk="0" hangingPunct="0"/>
            <a:r>
              <a:rPr lang="en-US" dirty="0" smtClean="0">
                <a:solidFill>
                  <a:srgbClr val="3333CC"/>
                </a:solidFill>
              </a:rPr>
              <a:t> </a:t>
            </a:r>
            <a:r>
              <a:rPr lang="en-US" dirty="0" smtClean="0">
                <a:solidFill>
                  <a:srgbClr val="3333CC"/>
                </a:solidFill>
                <a:cs typeface="ヒラギノ角ゴ Pro W3"/>
              </a:rPr>
              <a:t> driven by mobile handsets</a:t>
            </a:r>
          </a:p>
          <a:p>
            <a:pPr algn="l" eaLnBrk="0" hangingPunct="0">
              <a:buFontTx/>
              <a:buChar char="•"/>
            </a:pPr>
            <a:endParaRPr lang="en-US" dirty="0" smtClean="0">
              <a:solidFill>
                <a:srgbClr val="3333CC"/>
              </a:solidFill>
            </a:endParaRPr>
          </a:p>
          <a:p>
            <a:pPr algn="l" eaLnBrk="0" hangingPunct="0">
              <a:buFontTx/>
              <a:buChar char="•"/>
            </a:pPr>
            <a:r>
              <a:rPr lang="en-US" dirty="0" smtClean="0">
                <a:solidFill>
                  <a:srgbClr val="3333CC"/>
                </a:solidFill>
                <a:cs typeface="ヒラギノ角ゴ Pro W3"/>
              </a:rPr>
              <a:t> Use wireless strategy to “connect” </a:t>
            </a:r>
          </a:p>
          <a:p>
            <a:pPr algn="l" eaLnBrk="0" hangingPunct="0"/>
            <a:r>
              <a:rPr lang="en-US" dirty="0" smtClean="0">
                <a:solidFill>
                  <a:srgbClr val="3333CC"/>
                </a:solidFill>
              </a:rPr>
              <a:t> </a:t>
            </a:r>
            <a:r>
              <a:rPr lang="en-US" dirty="0" smtClean="0">
                <a:solidFill>
                  <a:srgbClr val="3333CC"/>
                </a:solidFill>
                <a:cs typeface="ヒラギノ角ゴ Pro W3"/>
              </a:rPr>
              <a:t> service delivery</a:t>
            </a:r>
          </a:p>
          <a:p>
            <a:pPr eaLnBrk="0" hangingPunct="0">
              <a:buFontTx/>
              <a:buChar char="•"/>
            </a:pPr>
            <a:endParaRPr lang="en-US" sz="2000" dirty="0" smtClean="0">
              <a:solidFill>
                <a:schemeClr val="hlink"/>
              </a:solidFill>
              <a:cs typeface="ヒラギノ角ゴ Pro W3"/>
            </a:endParaRPr>
          </a:p>
          <a:p>
            <a:pPr eaLnBrk="0" hangingPunct="0">
              <a:buFontTx/>
              <a:buChar char="•"/>
            </a:pPr>
            <a:endParaRPr lang="en-US" sz="2000" dirty="0" smtClean="0">
              <a:solidFill>
                <a:schemeClr val="hlink"/>
              </a:solidFill>
              <a:cs typeface="ヒラギノ角ゴ Pro W3"/>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txBox="1">
            <a:spLocks noGrp="1"/>
          </p:cNvSpPr>
          <p:nvPr/>
        </p:nvSpPr>
        <p:spPr bwMode="auto">
          <a:xfrm>
            <a:off x="522288" y="6453188"/>
            <a:ext cx="503237" cy="196850"/>
          </a:xfrm>
          <a:prstGeom prst="rect">
            <a:avLst/>
          </a:prstGeom>
          <a:noFill/>
          <a:ln>
            <a:miter lim="800000"/>
            <a:headEnd/>
            <a:tailEnd/>
          </a:ln>
        </p:spPr>
        <p:txBody>
          <a:bodyPr lIns="0" tIns="0" rIns="0" bIns="0" anchor="ctr"/>
          <a:lstStyle/>
          <a:p>
            <a:pPr>
              <a:defRPr/>
            </a:pPr>
            <a:fld id="{2C77CDEB-F2DF-4F43-9A3D-4AFE7480CBB2}" type="slidenum">
              <a:rPr lang="en-US" sz="1000">
                <a:solidFill>
                  <a:schemeClr val="bg1"/>
                </a:solidFill>
                <a:latin typeface="+mn-lt"/>
              </a:rPr>
              <a:pPr>
                <a:defRPr/>
              </a:pPr>
              <a:t>33</a:t>
            </a:fld>
            <a:endParaRPr lang="en-US" sz="1000" dirty="0">
              <a:solidFill>
                <a:schemeClr val="bg1"/>
              </a:solidFill>
              <a:latin typeface="+mn-lt"/>
            </a:endParaRPr>
          </a:p>
        </p:txBody>
      </p:sp>
      <p:sp>
        <p:nvSpPr>
          <p:cNvPr id="30722" name="Rectangle 6"/>
          <p:cNvSpPr>
            <a:spLocks noChangeArrowheads="1"/>
          </p:cNvSpPr>
          <p:nvPr/>
        </p:nvSpPr>
        <p:spPr bwMode="auto">
          <a:xfrm>
            <a:off x="419100" y="1125538"/>
            <a:ext cx="8305800" cy="4700587"/>
          </a:xfrm>
          <a:prstGeom prst="rect">
            <a:avLst/>
          </a:prstGeom>
          <a:solidFill>
            <a:srgbClr val="005BAA"/>
          </a:solidFill>
          <a:ln w="9525">
            <a:noFill/>
            <a:miter lim="800000"/>
            <a:headEnd/>
            <a:tailEnd/>
          </a:ln>
        </p:spPr>
        <p:txBody>
          <a:bodyPr wrap="none" anchor="ctr"/>
          <a:lstStyle/>
          <a:p>
            <a:pPr>
              <a:buFontTx/>
              <a:buChar char="•"/>
              <a:tabLst>
                <a:tab pos="341313" algn="l"/>
              </a:tabLst>
            </a:pPr>
            <a:r>
              <a:rPr lang="en-US" sz="2400" b="1">
                <a:solidFill>
                  <a:schemeClr val="bg1"/>
                </a:solidFill>
              </a:rPr>
              <a:t> </a:t>
            </a:r>
            <a:r>
              <a:rPr lang="en-US" sz="2400">
                <a:solidFill>
                  <a:schemeClr val="bg1"/>
                </a:solidFill>
              </a:rPr>
              <a:t>First run of the new booklets will be in store by 7 August</a:t>
            </a:r>
          </a:p>
          <a:p>
            <a:pPr>
              <a:buFontTx/>
              <a:buChar char="•"/>
              <a:tabLst>
                <a:tab pos="341313" algn="l"/>
              </a:tabLst>
            </a:pPr>
            <a:endParaRPr lang="en-US" sz="2400">
              <a:solidFill>
                <a:schemeClr val="bg1"/>
              </a:solidFill>
            </a:endParaRPr>
          </a:p>
          <a:p>
            <a:pPr>
              <a:buFontTx/>
              <a:buChar char="•"/>
              <a:tabLst>
                <a:tab pos="341313" algn="l"/>
              </a:tabLst>
            </a:pPr>
            <a:r>
              <a:rPr lang="en-US" sz="2400">
                <a:solidFill>
                  <a:schemeClr val="bg1"/>
                </a:solidFill>
              </a:rPr>
              <a:t>  Going forward all new deal booklets to be sent out with </a:t>
            </a:r>
          </a:p>
          <a:p>
            <a:pPr>
              <a:tabLst>
                <a:tab pos="341313" algn="l"/>
              </a:tabLst>
            </a:pPr>
            <a:r>
              <a:rPr lang="en-US" sz="2400">
                <a:solidFill>
                  <a:schemeClr val="bg1"/>
                </a:solidFill>
              </a:rPr>
              <a:t>	every new deal period</a:t>
            </a:r>
          </a:p>
          <a:p>
            <a:pPr>
              <a:tabLst>
                <a:tab pos="341313" algn="l"/>
              </a:tabLst>
            </a:pPr>
            <a:endParaRPr lang="en-US" sz="2400">
              <a:solidFill>
                <a:schemeClr val="bg1"/>
              </a:solidFill>
            </a:endParaRPr>
          </a:p>
          <a:p>
            <a:pPr>
              <a:buFont typeface="Arial" pitchFamily="34" charset="0"/>
              <a:buChar char="•"/>
              <a:tabLst>
                <a:tab pos="341313" algn="l"/>
              </a:tabLst>
            </a:pPr>
            <a:r>
              <a:rPr lang="en-US" sz="2400">
                <a:solidFill>
                  <a:schemeClr val="bg1"/>
                </a:solidFill>
              </a:rPr>
              <a:t> Updated re-printed deal booklets to be sent out on the </a:t>
            </a:r>
          </a:p>
          <a:p>
            <a:pPr>
              <a:tabLst>
                <a:tab pos="341313" algn="l"/>
              </a:tabLst>
            </a:pPr>
            <a:r>
              <a:rPr lang="en-US" sz="2400">
                <a:solidFill>
                  <a:schemeClr val="bg1"/>
                </a:solidFill>
              </a:rPr>
              <a:t>	second month of every deal period</a:t>
            </a:r>
          </a:p>
          <a:p>
            <a:pPr>
              <a:buFontTx/>
              <a:buChar char="•"/>
              <a:tabLst>
                <a:tab pos="341313" algn="l"/>
              </a:tabLst>
            </a:pPr>
            <a:endParaRPr lang="en-US" sz="2400">
              <a:solidFill>
                <a:schemeClr val="bg1"/>
              </a:solidFill>
            </a:endParaRPr>
          </a:p>
          <a:p>
            <a:pPr>
              <a:buFontTx/>
              <a:buChar char="•"/>
              <a:tabLst>
                <a:tab pos="341313" algn="l"/>
              </a:tabLst>
            </a:pPr>
            <a:endParaRPr lang="en-US">
              <a:solidFill>
                <a:schemeClr val="bg1"/>
              </a:solidFill>
            </a:endParaRPr>
          </a:p>
          <a:p>
            <a:pPr marL="1143000" lvl="2" indent="-228600">
              <a:tabLst>
                <a:tab pos="341313" algn="l"/>
              </a:tabLst>
            </a:pPr>
            <a:endParaRPr lang="en-US">
              <a:solidFill>
                <a:schemeClr val="bg1"/>
              </a:solidFill>
            </a:endParaRPr>
          </a:p>
        </p:txBody>
      </p:sp>
      <p:sp>
        <p:nvSpPr>
          <p:cNvPr id="30723" name="Rectangle 8"/>
          <p:cNvSpPr>
            <a:spLocks noChangeArrowheads="1"/>
          </p:cNvSpPr>
          <p:nvPr/>
        </p:nvSpPr>
        <p:spPr bwMode="auto">
          <a:xfrm>
            <a:off x="419100" y="5902325"/>
            <a:ext cx="8305800" cy="381000"/>
          </a:xfrm>
          <a:prstGeom prst="rect">
            <a:avLst/>
          </a:prstGeom>
          <a:solidFill>
            <a:srgbClr val="00B6DE"/>
          </a:solidFill>
          <a:ln w="9525">
            <a:noFill/>
            <a:miter lim="800000"/>
            <a:headEnd/>
            <a:tailEnd/>
          </a:ln>
        </p:spPr>
        <p:txBody>
          <a:bodyPr wrap="none" anchor="ctr"/>
          <a:lstStyle/>
          <a:p>
            <a:endParaRPr lang="en-US"/>
          </a:p>
        </p:txBody>
      </p:sp>
      <p:pic>
        <p:nvPicPr>
          <p:cNvPr id="30724" name="Picture 9" descr="logo"/>
          <p:cNvPicPr>
            <a:picLocks noChangeAspect="1" noChangeArrowheads="1"/>
          </p:cNvPicPr>
          <p:nvPr/>
        </p:nvPicPr>
        <p:blipFill>
          <a:blip r:embed="rId2" cstate="print"/>
          <a:srcRect/>
          <a:stretch>
            <a:fillRect/>
          </a:stretch>
        </p:blipFill>
        <p:spPr bwMode="auto">
          <a:xfrm>
            <a:off x="7380288" y="5892800"/>
            <a:ext cx="1763712" cy="965200"/>
          </a:xfrm>
          <a:prstGeom prst="rect">
            <a:avLst/>
          </a:prstGeom>
          <a:noFill/>
          <a:ln w="9525">
            <a:noFill/>
            <a:miter lim="800000"/>
            <a:headEnd/>
            <a:tailEnd/>
          </a:ln>
        </p:spPr>
      </p:pic>
      <p:sp>
        <p:nvSpPr>
          <p:cNvPr id="30725" name="Rectangle 10"/>
          <p:cNvSpPr>
            <a:spLocks noChangeArrowheads="1"/>
          </p:cNvSpPr>
          <p:nvPr/>
        </p:nvSpPr>
        <p:spPr bwMode="auto">
          <a:xfrm>
            <a:off x="419100" y="5811838"/>
            <a:ext cx="8305800" cy="92075"/>
          </a:xfrm>
          <a:prstGeom prst="rect">
            <a:avLst/>
          </a:prstGeom>
          <a:solidFill>
            <a:schemeClr val="bg1"/>
          </a:solidFill>
          <a:ln w="9525">
            <a:noFill/>
            <a:miter lim="800000"/>
            <a:headEnd/>
            <a:tailEnd/>
          </a:ln>
        </p:spPr>
        <p:txBody>
          <a:bodyPr wrap="none" anchor="ctr"/>
          <a:lstStyle/>
          <a:p>
            <a:endParaRPr lang="en-US"/>
          </a:p>
        </p:txBody>
      </p:sp>
      <p:sp>
        <p:nvSpPr>
          <p:cNvPr id="30726" name="Line 11"/>
          <p:cNvSpPr>
            <a:spLocks noChangeShapeType="1"/>
          </p:cNvSpPr>
          <p:nvPr/>
        </p:nvSpPr>
        <p:spPr bwMode="auto">
          <a:xfrm>
            <a:off x="419100" y="1052513"/>
            <a:ext cx="8305800" cy="0"/>
          </a:xfrm>
          <a:prstGeom prst="line">
            <a:avLst/>
          </a:prstGeom>
          <a:noFill/>
          <a:ln w="12700">
            <a:solidFill>
              <a:schemeClr val="bg1"/>
            </a:solidFill>
            <a:round/>
            <a:headEnd/>
            <a:tailEnd/>
          </a:ln>
        </p:spPr>
        <p:txBody>
          <a:bodyPr/>
          <a:lstStyle/>
          <a:p>
            <a:endParaRPr lang="en-ZA"/>
          </a:p>
        </p:txBody>
      </p:sp>
      <p:sp>
        <p:nvSpPr>
          <p:cNvPr id="30727" name="Line 12"/>
          <p:cNvSpPr>
            <a:spLocks noChangeShapeType="1"/>
          </p:cNvSpPr>
          <p:nvPr/>
        </p:nvSpPr>
        <p:spPr bwMode="auto">
          <a:xfrm>
            <a:off x="0" y="5805488"/>
            <a:ext cx="9144000" cy="0"/>
          </a:xfrm>
          <a:prstGeom prst="line">
            <a:avLst/>
          </a:prstGeom>
          <a:noFill/>
          <a:ln w="12700">
            <a:solidFill>
              <a:srgbClr val="00B6DE"/>
            </a:solidFill>
            <a:round/>
            <a:headEnd/>
            <a:tailEnd/>
          </a:ln>
        </p:spPr>
        <p:txBody>
          <a:bodyPr/>
          <a:lstStyle/>
          <a:p>
            <a:endParaRPr lang="en-ZA"/>
          </a:p>
        </p:txBody>
      </p:sp>
      <p:sp>
        <p:nvSpPr>
          <p:cNvPr id="30728" name="Rectangle 9"/>
          <p:cNvSpPr>
            <a:spLocks noGrp="1" noChangeArrowheads="1"/>
          </p:cNvSpPr>
          <p:nvPr>
            <p:ph type="title" idx="4294967295"/>
          </p:nvPr>
        </p:nvSpPr>
        <p:spPr/>
        <p:txBody>
          <a:bodyPr/>
          <a:lstStyle/>
          <a:p>
            <a:pPr eaLnBrk="1" hangingPunct="1"/>
            <a:r>
              <a:rPr lang="en-ZA" smtClean="0"/>
              <a:t>TIMING</a:t>
            </a:r>
            <a:endParaRPr lang="en-GB" smtClean="0"/>
          </a:p>
        </p:txBody>
      </p:sp>
      <p:pic>
        <p:nvPicPr>
          <p:cNvPr id="30729" name="Picture 8"/>
          <p:cNvPicPr>
            <a:picLocks noChangeAspect="1" noChangeArrowheads="1"/>
          </p:cNvPicPr>
          <p:nvPr/>
        </p:nvPicPr>
        <p:blipFill>
          <a:blip r:embed="rId3" cstate="print"/>
          <a:srcRect/>
          <a:stretch>
            <a:fillRect/>
          </a:stretch>
        </p:blipFill>
        <p:spPr bwMode="auto">
          <a:xfrm>
            <a:off x="-303213" y="-227013"/>
            <a:ext cx="9752013" cy="7313613"/>
          </a:xfrm>
          <a:prstGeom prst="rect">
            <a:avLst/>
          </a:prstGeom>
          <a:noFill/>
          <a:ln w="9525">
            <a:noFill/>
            <a:miter lim="800000"/>
            <a:headEnd/>
            <a:tailEnd/>
          </a:ln>
        </p:spPr>
      </p:pic>
      <p:pic>
        <p:nvPicPr>
          <p:cNvPr id="30730" name="Picture 8"/>
          <p:cNvPicPr>
            <a:picLocks noChangeAspect="1" noChangeArrowheads="1"/>
          </p:cNvPicPr>
          <p:nvPr/>
        </p:nvPicPr>
        <p:blipFill>
          <a:blip r:embed="rId3" cstate="print"/>
          <a:srcRect/>
          <a:stretch>
            <a:fillRect/>
          </a:stretch>
        </p:blipFill>
        <p:spPr bwMode="auto">
          <a:xfrm>
            <a:off x="-303213" y="-227013"/>
            <a:ext cx="9752013" cy="7313613"/>
          </a:xfrm>
          <a:prstGeom prst="rect">
            <a:avLst/>
          </a:prstGeom>
          <a:noFill/>
          <a:ln w="9525">
            <a:noFill/>
            <a:miter lim="800000"/>
            <a:headEnd/>
            <a:tailEnd/>
          </a:ln>
        </p:spPr>
      </p:pic>
      <p:sp>
        <p:nvSpPr>
          <p:cNvPr id="30731" name="Rectangle 12"/>
          <p:cNvSpPr>
            <a:spLocks noChangeArrowheads="1"/>
          </p:cNvSpPr>
          <p:nvPr/>
        </p:nvSpPr>
        <p:spPr bwMode="auto">
          <a:xfrm>
            <a:off x="5292725" y="1292225"/>
            <a:ext cx="3527425" cy="3792538"/>
          </a:xfrm>
          <a:prstGeom prst="rect">
            <a:avLst/>
          </a:prstGeom>
          <a:solidFill>
            <a:srgbClr val="005BAA"/>
          </a:solidFill>
          <a:ln w="9525">
            <a:noFill/>
            <a:miter lim="800000"/>
            <a:headEnd/>
            <a:tailEnd/>
          </a:ln>
        </p:spPr>
        <p:txBody>
          <a:bodyPr wrap="none" anchor="ctr"/>
          <a:lstStyle/>
          <a:p>
            <a:pPr algn="ctr"/>
            <a:r>
              <a:rPr lang="en-US" sz="3000">
                <a:solidFill>
                  <a:schemeClr val="bg1"/>
                </a:solidFill>
              </a:rPr>
              <a:t>THANK YOU</a:t>
            </a:r>
          </a:p>
        </p:txBody>
      </p:sp>
      <p:sp>
        <p:nvSpPr>
          <p:cNvPr id="30732" name="Rectangle 13"/>
          <p:cNvSpPr>
            <a:spLocks noChangeArrowheads="1"/>
          </p:cNvSpPr>
          <p:nvPr/>
        </p:nvSpPr>
        <p:spPr bwMode="auto">
          <a:xfrm>
            <a:off x="5292725" y="5229225"/>
            <a:ext cx="3527425" cy="504825"/>
          </a:xfrm>
          <a:prstGeom prst="rect">
            <a:avLst/>
          </a:prstGeom>
          <a:solidFill>
            <a:srgbClr val="00B6DE"/>
          </a:solidFill>
          <a:ln w="9525">
            <a:noFill/>
            <a:miter lim="800000"/>
            <a:headEnd/>
            <a:tailEnd/>
          </a:ln>
        </p:spPr>
        <p:txBody>
          <a:bodyPr wrap="none" anchor="ctr"/>
          <a:lstStyle/>
          <a:p>
            <a:endParaRPr lang="en-US"/>
          </a:p>
        </p:txBody>
      </p:sp>
      <p:sp>
        <p:nvSpPr>
          <p:cNvPr id="30733" name="Rectangle 14"/>
          <p:cNvSpPr>
            <a:spLocks noChangeArrowheads="1"/>
          </p:cNvSpPr>
          <p:nvPr/>
        </p:nvSpPr>
        <p:spPr bwMode="auto">
          <a:xfrm>
            <a:off x="5292725" y="5084763"/>
            <a:ext cx="3527425" cy="144462"/>
          </a:xfrm>
          <a:prstGeom prst="rect">
            <a:avLst/>
          </a:prstGeom>
          <a:solidFill>
            <a:schemeClr val="bg1"/>
          </a:solidFill>
          <a:ln w="9525">
            <a:noFill/>
            <a:miter lim="800000"/>
            <a:headEnd/>
            <a:tailEnd/>
          </a:ln>
        </p:spPr>
        <p:txBody>
          <a:bodyPr wrap="none" anchor="ctr"/>
          <a:lstStyle/>
          <a:p>
            <a:endParaRPr lang="en-US"/>
          </a:p>
        </p:txBody>
      </p:sp>
      <p:pic>
        <p:nvPicPr>
          <p:cNvPr id="30734" name="Picture 11" descr="logo"/>
          <p:cNvPicPr>
            <a:picLocks noChangeAspect="1" noChangeArrowheads="1"/>
          </p:cNvPicPr>
          <p:nvPr/>
        </p:nvPicPr>
        <p:blipFill>
          <a:blip r:embed="rId2" cstate="print"/>
          <a:srcRect/>
          <a:stretch>
            <a:fillRect/>
          </a:stretch>
        </p:blipFill>
        <p:spPr bwMode="auto">
          <a:xfrm>
            <a:off x="6804025" y="5578475"/>
            <a:ext cx="2339975" cy="127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cstate="print"/>
          <a:srcRect/>
          <a:stretch>
            <a:fillRect/>
          </a:stretch>
        </p:blipFill>
        <p:spPr bwMode="auto">
          <a:xfrm>
            <a:off x="3476625" y="0"/>
            <a:ext cx="5667375" cy="4198938"/>
          </a:xfrm>
          <a:prstGeom prst="rect">
            <a:avLst/>
          </a:prstGeom>
          <a:noFill/>
          <a:ln w="9525">
            <a:noFill/>
            <a:miter lim="800000"/>
            <a:headEnd/>
            <a:tailEnd/>
          </a:ln>
          <a:effectLst/>
        </p:spPr>
      </p:pic>
      <p:pic>
        <p:nvPicPr>
          <p:cNvPr id="106499" name="Picture 3"/>
          <p:cNvPicPr>
            <a:picLocks noChangeAspect="1" noChangeArrowheads="1"/>
          </p:cNvPicPr>
          <p:nvPr/>
        </p:nvPicPr>
        <p:blipFill>
          <a:blip r:embed="rId3" cstate="print"/>
          <a:srcRect/>
          <a:stretch>
            <a:fillRect/>
          </a:stretch>
        </p:blipFill>
        <p:spPr bwMode="auto">
          <a:xfrm>
            <a:off x="0" y="0"/>
            <a:ext cx="4398963" cy="6745288"/>
          </a:xfrm>
          <a:prstGeom prst="rect">
            <a:avLst/>
          </a:prstGeom>
          <a:noFill/>
          <a:ln w="9525">
            <a:noFill/>
            <a:miter lim="800000"/>
            <a:headEnd/>
            <a:tailEnd/>
          </a:ln>
          <a:effectLst/>
        </p:spPr>
      </p:pic>
      <p:sp>
        <p:nvSpPr>
          <p:cNvPr id="106500" name="Text Box 4"/>
          <p:cNvSpPr txBox="1">
            <a:spLocks noChangeArrowheads="1"/>
          </p:cNvSpPr>
          <p:nvPr/>
        </p:nvSpPr>
        <p:spPr bwMode="auto">
          <a:xfrm>
            <a:off x="4640263" y="4268788"/>
            <a:ext cx="4427537" cy="2284412"/>
          </a:xfrm>
          <a:prstGeom prst="rect">
            <a:avLst/>
          </a:prstGeom>
          <a:noFill/>
          <a:ln w="9525" algn="ctr">
            <a:noFill/>
            <a:miter lim="800000"/>
            <a:headEnd/>
            <a:tailEnd/>
          </a:ln>
          <a:effectLst/>
        </p:spPr>
        <p:txBody>
          <a:bodyPr wrap="none" lIns="69400" tIns="34700" rIns="69400" bIns="34700">
            <a:spAutoFit/>
          </a:bodyPr>
          <a:lstStyle/>
          <a:p>
            <a:pPr marL="260350" indent="-260350" algn="ctr" defTabSz="693738" eaLnBrk="0" hangingPunct="0">
              <a:spcBef>
                <a:spcPct val="20000"/>
              </a:spcBef>
              <a:buClr>
                <a:srgbClr val="000066"/>
              </a:buClr>
            </a:pPr>
            <a:r>
              <a:rPr lang="en-US" sz="6600" b="1" i="1" dirty="0"/>
              <a:t>Where are </a:t>
            </a:r>
          </a:p>
          <a:p>
            <a:pPr marL="260350" indent="-260350" algn="ctr" defTabSz="693738" eaLnBrk="0" hangingPunct="0">
              <a:spcBef>
                <a:spcPct val="20000"/>
              </a:spcBef>
              <a:buClr>
                <a:srgbClr val="000066"/>
              </a:buClr>
            </a:pPr>
            <a:r>
              <a:rPr lang="en-US" sz="6600" b="1" i="1" dirty="0"/>
              <a:t>we today?</a:t>
            </a:r>
          </a:p>
        </p:txBody>
      </p:sp>
      <p:sp>
        <p:nvSpPr>
          <p:cNvPr id="106501" name="Rectangle 5"/>
          <p:cNvSpPr>
            <a:spLocks noChangeArrowheads="1"/>
          </p:cNvSpPr>
          <p:nvPr/>
        </p:nvSpPr>
        <p:spPr bwMode="auto">
          <a:xfrm>
            <a:off x="4384675" y="25400"/>
            <a:ext cx="4751388" cy="4192588"/>
          </a:xfrm>
          <a:prstGeom prst="rect">
            <a:avLst/>
          </a:prstGeom>
          <a:noFill/>
          <a:ln w="76200" cmpd="tri" algn="ctr">
            <a:solidFill>
              <a:srgbClr val="FFFF00"/>
            </a:solidFill>
            <a:miter lim="800000"/>
            <a:headEnd/>
            <a:tailEnd/>
          </a:ln>
          <a:effectLst/>
        </p:spPr>
        <p:txBody>
          <a:bodyPr wrap="none" lIns="91404" tIns="45702" rIns="91404" bIns="45702" anchor="ctr"/>
          <a:lstStyle/>
          <a:p>
            <a:endParaRPr lang="en-ZA" dirty="0"/>
          </a:p>
        </p:txBody>
      </p:sp>
      <p:sp>
        <p:nvSpPr>
          <p:cNvPr id="106502" name="Rectangle 6"/>
          <p:cNvSpPr>
            <a:spLocks noChangeArrowheads="1"/>
          </p:cNvSpPr>
          <p:nvPr/>
        </p:nvSpPr>
        <p:spPr bwMode="auto">
          <a:xfrm>
            <a:off x="7938" y="25400"/>
            <a:ext cx="4400550" cy="6745288"/>
          </a:xfrm>
          <a:prstGeom prst="rect">
            <a:avLst/>
          </a:prstGeom>
          <a:noFill/>
          <a:ln w="76200" cmpd="tri" algn="ctr">
            <a:solidFill>
              <a:srgbClr val="FFFF00"/>
            </a:solidFill>
            <a:miter lim="800000"/>
            <a:headEnd/>
            <a:tailEnd/>
          </a:ln>
          <a:effectLst/>
        </p:spPr>
        <p:txBody>
          <a:bodyPr wrap="none" lIns="91404" tIns="45702" rIns="91404" bIns="45702" anchor="ctr"/>
          <a:lstStyle/>
          <a:p>
            <a:endParaRPr lang="en-ZA" dirty="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Fibre"/>
          <p:cNvPicPr>
            <a:picLocks noChangeAspect="1" noChangeArrowheads="1"/>
          </p:cNvPicPr>
          <p:nvPr/>
        </p:nvPicPr>
        <p:blipFill>
          <a:blip r:embed="rId4" cstate="print">
            <a:lum bright="-20000" contrast="-16000"/>
          </a:blip>
          <a:srcRect/>
          <a:stretch>
            <a:fillRect/>
          </a:stretch>
        </p:blipFill>
        <p:spPr bwMode="auto">
          <a:xfrm>
            <a:off x="0" y="1190625"/>
            <a:ext cx="9144000" cy="5667375"/>
          </a:xfrm>
          <a:prstGeom prst="rect">
            <a:avLst/>
          </a:prstGeom>
          <a:noFill/>
          <a:ln w="9525">
            <a:noFill/>
            <a:miter lim="800000"/>
            <a:headEnd/>
            <a:tailEnd/>
          </a:ln>
        </p:spPr>
      </p:pic>
      <p:sp>
        <p:nvSpPr>
          <p:cNvPr id="102403" name="Text Box 3"/>
          <p:cNvSpPr txBox="1">
            <a:spLocks noChangeArrowheads="1"/>
          </p:cNvSpPr>
          <p:nvPr/>
        </p:nvSpPr>
        <p:spPr bwMode="auto">
          <a:xfrm>
            <a:off x="220663" y="188913"/>
            <a:ext cx="8923337" cy="785812"/>
          </a:xfrm>
          <a:prstGeom prst="rect">
            <a:avLst/>
          </a:prstGeom>
          <a:noFill/>
          <a:ln w="9525">
            <a:noFill/>
            <a:miter lim="800000"/>
            <a:headEnd/>
            <a:tailEnd/>
          </a:ln>
          <a:effectLst>
            <a:outerShdw dist="35921" dir="2700000" algn="ctr" rotWithShape="0">
              <a:schemeClr val="bg2"/>
            </a:outerShdw>
          </a:effectLst>
        </p:spPr>
        <p:txBody>
          <a:bodyPr lIns="69224" tIns="34612" rIns="69224" bIns="34612">
            <a:spAutoFit/>
          </a:bodyPr>
          <a:lstStyle/>
          <a:p>
            <a:pPr defTabSz="693738" eaLnBrk="0" hangingPunct="0">
              <a:spcBef>
                <a:spcPct val="50000"/>
              </a:spcBef>
            </a:pPr>
            <a:r>
              <a:rPr lang="en-US" sz="4700" b="1" dirty="0">
                <a:solidFill>
                  <a:srgbClr val="FFFF00"/>
                </a:solidFill>
              </a:rPr>
              <a:t>Mobile Growth in the World</a:t>
            </a:r>
          </a:p>
        </p:txBody>
      </p:sp>
      <p:sp>
        <p:nvSpPr>
          <p:cNvPr id="102404" name="Text Box 4"/>
          <p:cNvSpPr txBox="1">
            <a:spLocks noChangeArrowheads="1"/>
          </p:cNvSpPr>
          <p:nvPr/>
        </p:nvSpPr>
        <p:spPr bwMode="auto">
          <a:xfrm>
            <a:off x="76200" y="609600"/>
            <a:ext cx="8763000" cy="2592388"/>
          </a:xfrm>
          <a:prstGeom prst="rect">
            <a:avLst/>
          </a:prstGeom>
          <a:noFill/>
          <a:ln w="9525" algn="ctr">
            <a:noFill/>
            <a:miter lim="800000"/>
            <a:headEnd/>
            <a:tailEnd/>
          </a:ln>
          <a:effectLst/>
        </p:spPr>
        <p:txBody>
          <a:bodyPr lIns="0" tIns="0" rIns="0" bIns="0">
            <a:spAutoFit/>
          </a:bodyPr>
          <a:lstStyle/>
          <a:p>
            <a:pPr marL="260350" indent="-260350" defTabSz="693738" eaLnBrk="0" hangingPunct="0">
              <a:spcBef>
                <a:spcPct val="20000"/>
              </a:spcBef>
              <a:buClr>
                <a:srgbClr val="FFFF00"/>
              </a:buClr>
              <a:buFontTx/>
              <a:buChar char="•"/>
            </a:pPr>
            <a:endParaRPr lang="en-US" sz="3700" b="1" dirty="0">
              <a:latin typeface="Trebuchet MS" pitchFamily="34" charset="0"/>
            </a:endParaRPr>
          </a:p>
          <a:p>
            <a:pPr marL="260350" indent="-260350" defTabSz="693738" eaLnBrk="0" hangingPunct="0">
              <a:spcBef>
                <a:spcPct val="20000"/>
              </a:spcBef>
              <a:buClr>
                <a:srgbClr val="FFFF00"/>
              </a:buClr>
              <a:buFontTx/>
              <a:buChar char="•"/>
            </a:pPr>
            <a:r>
              <a:rPr lang="en-US" sz="3700" b="1" dirty="0">
                <a:latin typeface="Trebuchet MS" pitchFamily="34" charset="0"/>
              </a:rPr>
              <a:t>  </a:t>
            </a:r>
            <a:r>
              <a:rPr lang="en-US" sz="3700" b="1" dirty="0">
                <a:solidFill>
                  <a:srgbClr val="FFFF00"/>
                </a:solidFill>
                <a:latin typeface="Trebuchet MS" pitchFamily="34" charset="0"/>
              </a:rPr>
              <a:t>1st Billion customers took </a:t>
            </a:r>
          </a:p>
          <a:p>
            <a:pPr marL="260350" indent="-260350" defTabSz="693738" eaLnBrk="0" hangingPunct="0">
              <a:spcBef>
                <a:spcPct val="20000"/>
              </a:spcBef>
              <a:buClr>
                <a:srgbClr val="FFFF00"/>
              </a:buClr>
            </a:pPr>
            <a:r>
              <a:rPr lang="en-US" sz="3700" b="1" dirty="0">
                <a:solidFill>
                  <a:srgbClr val="FFFF00"/>
                </a:solidFill>
                <a:latin typeface="Trebuchet MS" pitchFamily="34" charset="0"/>
              </a:rPr>
              <a:t>      20 years to Connect!</a:t>
            </a:r>
          </a:p>
          <a:p>
            <a:pPr marL="260350" indent="-260350" defTabSz="693738" eaLnBrk="0" hangingPunct="0">
              <a:spcBef>
                <a:spcPct val="20000"/>
              </a:spcBef>
              <a:buClr>
                <a:srgbClr val="FFFF00"/>
              </a:buClr>
              <a:buFontTx/>
              <a:buChar char="•"/>
            </a:pPr>
            <a:endParaRPr lang="en-US" sz="3700" b="1" dirty="0">
              <a:solidFill>
                <a:srgbClr val="FFFF00"/>
              </a:solidFill>
              <a:latin typeface="Trebuchet MS" pitchFamily="34" charset="0"/>
            </a:endParaRPr>
          </a:p>
        </p:txBody>
      </p:sp>
      <p:sp>
        <p:nvSpPr>
          <p:cNvPr id="102405" name="Text Box 5"/>
          <p:cNvSpPr txBox="1">
            <a:spLocks noChangeArrowheads="1"/>
          </p:cNvSpPr>
          <p:nvPr/>
        </p:nvSpPr>
        <p:spPr bwMode="auto">
          <a:xfrm>
            <a:off x="735013" y="5257800"/>
            <a:ext cx="8269287" cy="1239838"/>
          </a:xfrm>
          <a:prstGeom prst="rect">
            <a:avLst/>
          </a:prstGeom>
          <a:noFill/>
          <a:ln w="9525" algn="ctr">
            <a:noFill/>
            <a:miter lim="800000"/>
            <a:headEnd/>
            <a:tailEnd/>
          </a:ln>
          <a:effectLst/>
        </p:spPr>
        <p:txBody>
          <a:bodyPr wrap="none" lIns="0" tIns="0" rIns="0" bIns="0">
            <a:spAutoFit/>
          </a:bodyPr>
          <a:lstStyle/>
          <a:p>
            <a:pPr lvl="4" defTabSz="912813" eaLnBrk="0" hangingPunct="0">
              <a:spcBef>
                <a:spcPct val="20000"/>
              </a:spcBef>
              <a:buClr>
                <a:srgbClr val="FFFF00"/>
              </a:buClr>
              <a:buFontTx/>
              <a:buChar char="•"/>
            </a:pPr>
            <a:r>
              <a:rPr lang="en-US" sz="3700" b="1" dirty="0">
                <a:solidFill>
                  <a:srgbClr val="FFFF00"/>
                </a:solidFill>
                <a:latin typeface="Trebuchet MS" pitchFamily="34" charset="0"/>
              </a:rPr>
              <a:t>  2nd Billion customers took </a:t>
            </a:r>
          </a:p>
          <a:p>
            <a:pPr lvl="2" defTabSz="912813" eaLnBrk="0" hangingPunct="0">
              <a:spcBef>
                <a:spcPct val="20000"/>
              </a:spcBef>
              <a:buClr>
                <a:srgbClr val="000066"/>
              </a:buClr>
            </a:pPr>
            <a:r>
              <a:rPr lang="en-US" sz="3700" b="1" dirty="0">
                <a:solidFill>
                  <a:srgbClr val="FFFF00"/>
                </a:solidFill>
                <a:latin typeface="Trebuchet MS" pitchFamily="34" charset="0"/>
              </a:rPr>
              <a:t>	     3 years to connect!!!!</a:t>
            </a:r>
          </a:p>
        </p:txBody>
      </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6"/>
          <p:cNvGrpSpPr>
            <a:grpSpLocks/>
          </p:cNvGrpSpPr>
          <p:nvPr/>
        </p:nvGrpSpPr>
        <p:grpSpPr bwMode="auto">
          <a:xfrm>
            <a:off x="228600" y="304800"/>
            <a:ext cx="8724900" cy="5705475"/>
            <a:chOff x="276225" y="901700"/>
            <a:chExt cx="8867775" cy="5803900"/>
          </a:xfrm>
        </p:grpSpPr>
        <p:sp>
          <p:nvSpPr>
            <p:cNvPr id="69" name="Text Box 48"/>
            <p:cNvSpPr txBox="1">
              <a:spLocks noChangeArrowheads="1"/>
            </p:cNvSpPr>
            <p:nvPr/>
          </p:nvSpPr>
          <p:spPr bwMode="auto">
            <a:xfrm rot="10800000" flipH="1">
              <a:off x="276225" y="1250515"/>
              <a:ext cx="495343" cy="4106654"/>
            </a:xfrm>
            <a:prstGeom prst="rect">
              <a:avLst/>
            </a:prstGeom>
            <a:noFill/>
            <a:ln w="9525">
              <a:noFill/>
              <a:miter lim="800000"/>
              <a:headEnd/>
              <a:tailEnd/>
            </a:ln>
          </p:spPr>
          <p:txBody>
            <a:bodyPr vert="eaVert">
              <a:spAutoFit/>
            </a:bodyPr>
            <a:lstStyle/>
            <a:p>
              <a:pPr>
                <a:spcBef>
                  <a:spcPct val="50000"/>
                </a:spcBef>
                <a:defRPr/>
              </a:pPr>
              <a:r>
                <a:rPr lang="en-US" sz="2400" b="1" i="1" dirty="0">
                  <a:effectLst>
                    <a:outerShdw blurRad="38100" dist="38100" dir="2700000" algn="tl">
                      <a:srgbClr val="000000"/>
                    </a:outerShdw>
                  </a:effectLst>
                  <a:latin typeface="Segoe Light" pitchFamily="34" charset="0"/>
                  <a:cs typeface="ヒラギノ角ゴ Pro W3"/>
                </a:rPr>
                <a:t>YOY  % shipping growth</a:t>
              </a:r>
            </a:p>
          </p:txBody>
        </p:sp>
        <p:grpSp>
          <p:nvGrpSpPr>
            <p:cNvPr id="3" name="Group 77"/>
            <p:cNvGrpSpPr>
              <a:grpSpLocks/>
            </p:cNvGrpSpPr>
            <p:nvPr/>
          </p:nvGrpSpPr>
          <p:grpSpPr bwMode="auto">
            <a:xfrm>
              <a:off x="1196742" y="1489075"/>
              <a:ext cx="5980344" cy="4486275"/>
              <a:chOff x="561" y="688"/>
              <a:chExt cx="4415" cy="2826"/>
            </a:xfrm>
          </p:grpSpPr>
          <p:grpSp>
            <p:nvGrpSpPr>
              <p:cNvPr id="4" name="Group 72"/>
              <p:cNvGrpSpPr>
                <a:grpSpLocks/>
              </p:cNvGrpSpPr>
              <p:nvPr/>
            </p:nvGrpSpPr>
            <p:grpSpPr bwMode="auto">
              <a:xfrm>
                <a:off x="561" y="688"/>
                <a:ext cx="2211" cy="2826"/>
                <a:chOff x="-79" y="688"/>
                <a:chExt cx="4414" cy="2826"/>
              </a:xfrm>
            </p:grpSpPr>
            <p:sp>
              <p:nvSpPr>
                <p:cNvPr id="125" name="Rectangle 50"/>
                <p:cNvSpPr>
                  <a:spLocks noChangeArrowheads="1"/>
                </p:cNvSpPr>
                <p:nvPr/>
              </p:nvSpPr>
              <p:spPr bwMode="auto">
                <a:xfrm>
                  <a:off x="-79" y="688"/>
                  <a:ext cx="4414" cy="400"/>
                </a:xfrm>
                <a:prstGeom prst="rect">
                  <a:avLst/>
                </a:prstGeom>
                <a:gradFill rotWithShape="1">
                  <a:gsLst>
                    <a:gs pos="0">
                      <a:srgbClr val="000000">
                        <a:alpha val="0"/>
                      </a:srgbClr>
                    </a:gs>
                    <a:gs pos="100000">
                      <a:srgbClr val="000000">
                        <a:alpha val="53998"/>
                      </a:srgbClr>
                    </a:gs>
                  </a:gsLst>
                  <a:lin ang="0" scaled="1"/>
                </a:gradFill>
                <a:ln w="9525">
                  <a:noFill/>
                  <a:miter lim="800000"/>
                  <a:headEnd/>
                  <a:tailEnd/>
                </a:ln>
              </p:spPr>
              <p:txBody>
                <a:bodyPr wrap="none" anchor="ctr"/>
                <a:lstStyle/>
                <a:p>
                  <a:pPr>
                    <a:defRPr/>
                  </a:pPr>
                  <a:endParaRPr lang="en-US" sz="2800" b="1" dirty="0">
                    <a:effectLst>
                      <a:outerShdw blurRad="38100" dist="38100" dir="2700000" algn="tl">
                        <a:srgbClr val="000000">
                          <a:alpha val="43137"/>
                        </a:srgbClr>
                      </a:outerShdw>
                    </a:effectLst>
                    <a:latin typeface="Segoe Semibold" pitchFamily="34" charset="0"/>
                    <a:cs typeface="ヒラギノ角ゴ Pro W3"/>
                  </a:endParaRPr>
                </a:p>
              </p:txBody>
            </p:sp>
            <p:sp>
              <p:nvSpPr>
                <p:cNvPr id="126" name="Rectangle 51"/>
                <p:cNvSpPr>
                  <a:spLocks noChangeArrowheads="1"/>
                </p:cNvSpPr>
                <p:nvPr/>
              </p:nvSpPr>
              <p:spPr bwMode="auto">
                <a:xfrm>
                  <a:off x="-79" y="1496"/>
                  <a:ext cx="4414" cy="400"/>
                </a:xfrm>
                <a:prstGeom prst="rect">
                  <a:avLst/>
                </a:prstGeom>
                <a:gradFill rotWithShape="1">
                  <a:gsLst>
                    <a:gs pos="0">
                      <a:srgbClr val="000000">
                        <a:alpha val="0"/>
                      </a:srgbClr>
                    </a:gs>
                    <a:gs pos="100000">
                      <a:srgbClr val="000000">
                        <a:alpha val="53998"/>
                      </a:srgbClr>
                    </a:gs>
                  </a:gsLst>
                  <a:lin ang="0" scaled="1"/>
                </a:gradFill>
                <a:ln w="9525" algn="ctr">
                  <a:noFill/>
                  <a:miter lim="800000"/>
                  <a:headEnd/>
                  <a:tailEnd/>
                </a:ln>
              </p:spPr>
              <p:txBody>
                <a:bodyPr wrap="none" anchor="ctr"/>
                <a:lstStyle/>
                <a:p>
                  <a:pPr>
                    <a:defRPr/>
                  </a:pPr>
                  <a:endParaRPr lang="en-US" sz="2800" b="1" dirty="0">
                    <a:effectLst>
                      <a:outerShdw blurRad="38100" dist="38100" dir="2700000" algn="tl">
                        <a:srgbClr val="000000">
                          <a:alpha val="43137"/>
                        </a:srgbClr>
                      </a:outerShdw>
                    </a:effectLst>
                    <a:latin typeface="Segoe Semibold" pitchFamily="34" charset="0"/>
                    <a:cs typeface="ヒラギノ角ゴ Pro W3"/>
                  </a:endParaRPr>
                </a:p>
              </p:txBody>
            </p:sp>
            <p:sp>
              <p:nvSpPr>
                <p:cNvPr id="127" name="Rectangle 52"/>
                <p:cNvSpPr>
                  <a:spLocks noChangeArrowheads="1"/>
                </p:cNvSpPr>
                <p:nvPr/>
              </p:nvSpPr>
              <p:spPr bwMode="auto">
                <a:xfrm>
                  <a:off x="-79" y="2308"/>
                  <a:ext cx="4414" cy="400"/>
                </a:xfrm>
                <a:prstGeom prst="rect">
                  <a:avLst/>
                </a:prstGeom>
                <a:gradFill rotWithShape="1">
                  <a:gsLst>
                    <a:gs pos="0">
                      <a:srgbClr val="000000">
                        <a:alpha val="0"/>
                      </a:srgbClr>
                    </a:gs>
                    <a:gs pos="100000">
                      <a:srgbClr val="000000">
                        <a:alpha val="53998"/>
                      </a:srgbClr>
                    </a:gs>
                  </a:gsLst>
                  <a:lin ang="0" scaled="1"/>
                </a:gradFill>
                <a:ln w="9525" algn="ctr">
                  <a:noFill/>
                  <a:miter lim="800000"/>
                  <a:headEnd/>
                  <a:tailEnd/>
                </a:ln>
              </p:spPr>
              <p:txBody>
                <a:bodyPr wrap="none" anchor="ctr"/>
                <a:lstStyle/>
                <a:p>
                  <a:pPr>
                    <a:defRPr/>
                  </a:pPr>
                  <a:endParaRPr lang="en-US" sz="2800" b="1" dirty="0">
                    <a:effectLst>
                      <a:outerShdw blurRad="38100" dist="38100" dir="2700000" algn="tl">
                        <a:srgbClr val="000000">
                          <a:alpha val="43137"/>
                        </a:srgbClr>
                      </a:outerShdw>
                    </a:effectLst>
                    <a:latin typeface="Segoe Semibold" pitchFamily="34" charset="0"/>
                    <a:cs typeface="ヒラギノ角ゴ Pro W3"/>
                  </a:endParaRPr>
                </a:p>
              </p:txBody>
            </p:sp>
            <p:sp>
              <p:nvSpPr>
                <p:cNvPr id="128" name="Rectangle 53"/>
                <p:cNvSpPr>
                  <a:spLocks noChangeArrowheads="1"/>
                </p:cNvSpPr>
                <p:nvPr/>
              </p:nvSpPr>
              <p:spPr bwMode="auto">
                <a:xfrm>
                  <a:off x="-79" y="3114"/>
                  <a:ext cx="4414" cy="400"/>
                </a:xfrm>
                <a:prstGeom prst="rect">
                  <a:avLst/>
                </a:prstGeom>
                <a:gradFill rotWithShape="1">
                  <a:gsLst>
                    <a:gs pos="0">
                      <a:srgbClr val="000000">
                        <a:alpha val="0"/>
                      </a:srgbClr>
                    </a:gs>
                    <a:gs pos="100000">
                      <a:srgbClr val="000000">
                        <a:alpha val="53998"/>
                      </a:srgbClr>
                    </a:gs>
                  </a:gsLst>
                  <a:lin ang="0" scaled="1"/>
                </a:gradFill>
                <a:ln w="9525" algn="ctr">
                  <a:noFill/>
                  <a:miter lim="800000"/>
                  <a:headEnd/>
                  <a:tailEnd/>
                </a:ln>
              </p:spPr>
              <p:txBody>
                <a:bodyPr wrap="none" anchor="ctr"/>
                <a:lstStyle/>
                <a:p>
                  <a:pPr>
                    <a:defRPr/>
                  </a:pPr>
                  <a:endParaRPr lang="en-US" sz="2800" b="1" dirty="0">
                    <a:effectLst>
                      <a:outerShdw blurRad="38100" dist="38100" dir="2700000" algn="tl">
                        <a:srgbClr val="000000">
                          <a:alpha val="43137"/>
                        </a:srgbClr>
                      </a:outerShdw>
                    </a:effectLst>
                    <a:latin typeface="Segoe Semibold" pitchFamily="34" charset="0"/>
                    <a:cs typeface="ヒラギノ角ゴ Pro W3"/>
                  </a:endParaRPr>
                </a:p>
              </p:txBody>
            </p:sp>
          </p:grpSp>
          <p:grpSp>
            <p:nvGrpSpPr>
              <p:cNvPr id="5" name="Group 47"/>
              <p:cNvGrpSpPr>
                <a:grpSpLocks/>
              </p:cNvGrpSpPr>
              <p:nvPr/>
            </p:nvGrpSpPr>
            <p:grpSpPr bwMode="auto">
              <a:xfrm flipH="1">
                <a:off x="2771" y="688"/>
                <a:ext cx="2205" cy="2826"/>
                <a:chOff x="-80" y="688"/>
                <a:chExt cx="4402" cy="2826"/>
              </a:xfrm>
            </p:grpSpPr>
            <p:sp>
              <p:nvSpPr>
                <p:cNvPr id="121" name="Rectangle 50"/>
                <p:cNvSpPr>
                  <a:spLocks noChangeArrowheads="1"/>
                </p:cNvSpPr>
                <p:nvPr/>
              </p:nvSpPr>
              <p:spPr bwMode="auto">
                <a:xfrm>
                  <a:off x="-80" y="688"/>
                  <a:ext cx="4402" cy="400"/>
                </a:xfrm>
                <a:prstGeom prst="rect">
                  <a:avLst/>
                </a:prstGeom>
                <a:gradFill rotWithShape="1">
                  <a:gsLst>
                    <a:gs pos="0">
                      <a:srgbClr val="000000">
                        <a:alpha val="0"/>
                      </a:srgbClr>
                    </a:gs>
                    <a:gs pos="100000">
                      <a:srgbClr val="000000">
                        <a:alpha val="53998"/>
                      </a:srgbClr>
                    </a:gs>
                  </a:gsLst>
                  <a:lin ang="0" scaled="1"/>
                </a:gradFill>
                <a:ln w="9525" algn="ctr">
                  <a:noFill/>
                  <a:miter lim="800000"/>
                  <a:headEnd/>
                  <a:tailEnd/>
                </a:ln>
              </p:spPr>
              <p:txBody>
                <a:bodyPr wrap="none" anchor="ctr"/>
                <a:lstStyle/>
                <a:p>
                  <a:pPr>
                    <a:defRPr/>
                  </a:pPr>
                  <a:endParaRPr lang="en-US" sz="2800" b="1" dirty="0">
                    <a:effectLst>
                      <a:outerShdw blurRad="38100" dist="38100" dir="2700000" algn="tl">
                        <a:srgbClr val="000000">
                          <a:alpha val="43137"/>
                        </a:srgbClr>
                      </a:outerShdw>
                    </a:effectLst>
                    <a:latin typeface="Segoe Semibold" pitchFamily="34" charset="0"/>
                    <a:cs typeface="ヒラギノ角ゴ Pro W3"/>
                  </a:endParaRPr>
                </a:p>
              </p:txBody>
            </p:sp>
            <p:sp>
              <p:nvSpPr>
                <p:cNvPr id="122" name="Rectangle 51"/>
                <p:cNvSpPr>
                  <a:spLocks noChangeArrowheads="1"/>
                </p:cNvSpPr>
                <p:nvPr/>
              </p:nvSpPr>
              <p:spPr bwMode="auto">
                <a:xfrm>
                  <a:off x="-80" y="1496"/>
                  <a:ext cx="4402" cy="400"/>
                </a:xfrm>
                <a:prstGeom prst="rect">
                  <a:avLst/>
                </a:prstGeom>
                <a:gradFill rotWithShape="1">
                  <a:gsLst>
                    <a:gs pos="0">
                      <a:srgbClr val="000000">
                        <a:alpha val="0"/>
                      </a:srgbClr>
                    </a:gs>
                    <a:gs pos="100000">
                      <a:srgbClr val="000000">
                        <a:alpha val="53998"/>
                      </a:srgbClr>
                    </a:gs>
                  </a:gsLst>
                  <a:lin ang="0" scaled="1"/>
                </a:gradFill>
                <a:ln w="9525" algn="ctr">
                  <a:noFill/>
                  <a:miter lim="800000"/>
                  <a:headEnd/>
                  <a:tailEnd/>
                </a:ln>
              </p:spPr>
              <p:txBody>
                <a:bodyPr wrap="none" anchor="ctr"/>
                <a:lstStyle/>
                <a:p>
                  <a:pPr>
                    <a:defRPr/>
                  </a:pPr>
                  <a:endParaRPr lang="en-US" sz="2800" b="1" dirty="0">
                    <a:effectLst>
                      <a:outerShdw blurRad="38100" dist="38100" dir="2700000" algn="tl">
                        <a:srgbClr val="000000">
                          <a:alpha val="43137"/>
                        </a:srgbClr>
                      </a:outerShdw>
                    </a:effectLst>
                    <a:latin typeface="Segoe Semibold" pitchFamily="34" charset="0"/>
                    <a:cs typeface="ヒラギノ角ゴ Pro W3"/>
                  </a:endParaRPr>
                </a:p>
              </p:txBody>
            </p:sp>
            <p:sp>
              <p:nvSpPr>
                <p:cNvPr id="123" name="Rectangle 52"/>
                <p:cNvSpPr>
                  <a:spLocks noChangeArrowheads="1"/>
                </p:cNvSpPr>
                <p:nvPr/>
              </p:nvSpPr>
              <p:spPr bwMode="auto">
                <a:xfrm>
                  <a:off x="-80" y="2308"/>
                  <a:ext cx="4402" cy="400"/>
                </a:xfrm>
                <a:prstGeom prst="rect">
                  <a:avLst/>
                </a:prstGeom>
                <a:gradFill rotWithShape="1">
                  <a:gsLst>
                    <a:gs pos="0">
                      <a:srgbClr val="000000">
                        <a:alpha val="0"/>
                      </a:srgbClr>
                    </a:gs>
                    <a:gs pos="100000">
                      <a:srgbClr val="000000">
                        <a:alpha val="53998"/>
                      </a:srgbClr>
                    </a:gs>
                  </a:gsLst>
                  <a:lin ang="0" scaled="1"/>
                </a:gradFill>
                <a:ln w="9525" algn="ctr">
                  <a:noFill/>
                  <a:miter lim="800000"/>
                  <a:headEnd/>
                  <a:tailEnd/>
                </a:ln>
              </p:spPr>
              <p:txBody>
                <a:bodyPr wrap="none" anchor="ctr"/>
                <a:lstStyle/>
                <a:p>
                  <a:pPr>
                    <a:defRPr/>
                  </a:pPr>
                  <a:endParaRPr lang="en-US" sz="2800" b="1" dirty="0">
                    <a:effectLst>
                      <a:outerShdw blurRad="38100" dist="38100" dir="2700000" algn="tl">
                        <a:srgbClr val="000000">
                          <a:alpha val="43137"/>
                        </a:srgbClr>
                      </a:outerShdw>
                    </a:effectLst>
                    <a:latin typeface="Segoe Semibold" pitchFamily="34" charset="0"/>
                    <a:cs typeface="ヒラギノ角ゴ Pro W3"/>
                  </a:endParaRPr>
                </a:p>
              </p:txBody>
            </p:sp>
            <p:sp>
              <p:nvSpPr>
                <p:cNvPr id="124" name="Rectangle 53"/>
                <p:cNvSpPr>
                  <a:spLocks noChangeArrowheads="1"/>
                </p:cNvSpPr>
                <p:nvPr/>
              </p:nvSpPr>
              <p:spPr bwMode="auto">
                <a:xfrm>
                  <a:off x="-80" y="3114"/>
                  <a:ext cx="4402" cy="400"/>
                </a:xfrm>
                <a:prstGeom prst="rect">
                  <a:avLst/>
                </a:prstGeom>
                <a:gradFill rotWithShape="1">
                  <a:gsLst>
                    <a:gs pos="0">
                      <a:srgbClr val="000000">
                        <a:alpha val="0"/>
                      </a:srgbClr>
                    </a:gs>
                    <a:gs pos="100000">
                      <a:srgbClr val="000000">
                        <a:alpha val="53998"/>
                      </a:srgbClr>
                    </a:gs>
                  </a:gsLst>
                  <a:lin ang="0" scaled="1"/>
                </a:gradFill>
                <a:ln w="9525" algn="ctr">
                  <a:noFill/>
                  <a:miter lim="800000"/>
                  <a:headEnd/>
                  <a:tailEnd/>
                </a:ln>
              </p:spPr>
              <p:txBody>
                <a:bodyPr wrap="none" anchor="ctr"/>
                <a:lstStyle/>
                <a:p>
                  <a:pPr>
                    <a:defRPr/>
                  </a:pPr>
                  <a:endParaRPr lang="en-US" sz="2800" b="1" dirty="0">
                    <a:effectLst>
                      <a:outerShdw blurRad="38100" dist="38100" dir="2700000" algn="tl">
                        <a:srgbClr val="000000">
                          <a:alpha val="43137"/>
                        </a:srgbClr>
                      </a:outerShdw>
                    </a:effectLst>
                    <a:latin typeface="Segoe Semibold" pitchFamily="34" charset="0"/>
                    <a:cs typeface="ヒラギノ角ゴ Pro W3"/>
                  </a:endParaRPr>
                </a:p>
              </p:txBody>
            </p:sp>
          </p:grpSp>
        </p:grpSp>
        <p:sp>
          <p:nvSpPr>
            <p:cNvPr id="71" name="Text Box 54"/>
            <p:cNvSpPr txBox="1">
              <a:spLocks noChangeArrowheads="1"/>
            </p:cNvSpPr>
            <p:nvPr/>
          </p:nvSpPr>
          <p:spPr bwMode="auto">
            <a:xfrm>
              <a:off x="818360" y="1216602"/>
              <a:ext cx="466300" cy="4599195"/>
            </a:xfrm>
            <a:prstGeom prst="rect">
              <a:avLst/>
            </a:prstGeom>
            <a:noFill/>
            <a:ln w="9525">
              <a:noFill/>
              <a:miter lim="800000"/>
              <a:headEnd/>
              <a:tailEnd/>
            </a:ln>
          </p:spPr>
          <p:txBody>
            <a:bodyPr wrap="none">
              <a:spAutoFit/>
            </a:bodyPr>
            <a:lstStyle/>
            <a:p>
              <a:pPr>
                <a:lnSpc>
                  <a:spcPct val="185000"/>
                </a:lnSpc>
                <a:defRPr/>
              </a:pPr>
              <a:r>
                <a:rPr lang="en-US" sz="2000" dirty="0">
                  <a:effectLst>
                    <a:outerShdw blurRad="38100" dist="38100" dir="2700000" algn="tl">
                      <a:srgbClr val="000000">
                        <a:alpha val="43137"/>
                      </a:srgbClr>
                    </a:outerShdw>
                  </a:effectLst>
                  <a:latin typeface="Segoe Light" pitchFamily="34" charset="0"/>
                  <a:cs typeface="ヒラギノ角ゴ Pro W3"/>
                </a:rPr>
                <a:t>35</a:t>
              </a:r>
            </a:p>
            <a:p>
              <a:pPr>
                <a:lnSpc>
                  <a:spcPct val="185000"/>
                </a:lnSpc>
                <a:defRPr/>
              </a:pPr>
              <a:r>
                <a:rPr lang="en-US" sz="2000" dirty="0">
                  <a:effectLst>
                    <a:outerShdw blurRad="38100" dist="38100" dir="2700000" algn="tl">
                      <a:srgbClr val="000000">
                        <a:alpha val="43137"/>
                      </a:srgbClr>
                    </a:outerShdw>
                  </a:effectLst>
                  <a:latin typeface="Segoe Light" pitchFamily="34" charset="0"/>
                  <a:cs typeface="ヒラギノ角ゴ Pro W3"/>
                </a:rPr>
                <a:t>30</a:t>
              </a:r>
            </a:p>
            <a:p>
              <a:pPr>
                <a:lnSpc>
                  <a:spcPct val="185000"/>
                </a:lnSpc>
                <a:defRPr/>
              </a:pPr>
              <a:r>
                <a:rPr lang="en-US" sz="2000" dirty="0">
                  <a:effectLst>
                    <a:outerShdw blurRad="38100" dist="38100" dir="2700000" algn="tl">
                      <a:srgbClr val="000000">
                        <a:alpha val="43137"/>
                      </a:srgbClr>
                    </a:outerShdw>
                  </a:effectLst>
                  <a:latin typeface="Segoe Light" pitchFamily="34" charset="0"/>
                  <a:cs typeface="ヒラギノ角ゴ Pro W3"/>
                </a:rPr>
                <a:t>25</a:t>
              </a:r>
            </a:p>
            <a:p>
              <a:pPr>
                <a:lnSpc>
                  <a:spcPct val="185000"/>
                </a:lnSpc>
                <a:defRPr/>
              </a:pPr>
              <a:r>
                <a:rPr lang="en-US" sz="2000" dirty="0">
                  <a:effectLst>
                    <a:outerShdw blurRad="38100" dist="38100" dir="2700000" algn="tl">
                      <a:srgbClr val="000000">
                        <a:alpha val="43137"/>
                      </a:srgbClr>
                    </a:outerShdw>
                  </a:effectLst>
                  <a:latin typeface="Segoe Light" pitchFamily="34" charset="0"/>
                  <a:cs typeface="ヒラギノ角ゴ Pro W3"/>
                </a:rPr>
                <a:t>20</a:t>
              </a:r>
            </a:p>
            <a:p>
              <a:pPr>
                <a:lnSpc>
                  <a:spcPct val="185000"/>
                </a:lnSpc>
                <a:defRPr/>
              </a:pPr>
              <a:r>
                <a:rPr lang="en-US" sz="2000" dirty="0">
                  <a:effectLst>
                    <a:outerShdw blurRad="38100" dist="38100" dir="2700000" algn="tl">
                      <a:srgbClr val="000000">
                        <a:alpha val="43137"/>
                      </a:srgbClr>
                    </a:outerShdw>
                  </a:effectLst>
                  <a:latin typeface="Segoe Light" pitchFamily="34" charset="0"/>
                  <a:cs typeface="ヒラギノ角ゴ Pro W3"/>
                </a:rPr>
                <a:t>15</a:t>
              </a:r>
            </a:p>
            <a:p>
              <a:pPr>
                <a:lnSpc>
                  <a:spcPct val="185000"/>
                </a:lnSpc>
                <a:defRPr/>
              </a:pPr>
              <a:r>
                <a:rPr lang="en-US" sz="2000" dirty="0">
                  <a:effectLst>
                    <a:outerShdw blurRad="38100" dist="38100" dir="2700000" algn="tl">
                      <a:srgbClr val="000000">
                        <a:alpha val="43137"/>
                      </a:srgbClr>
                    </a:outerShdw>
                  </a:effectLst>
                  <a:latin typeface="Segoe Light" pitchFamily="34" charset="0"/>
                  <a:cs typeface="ヒラギノ角ゴ Pro W3"/>
                </a:rPr>
                <a:t>10</a:t>
              </a:r>
            </a:p>
            <a:p>
              <a:pPr>
                <a:lnSpc>
                  <a:spcPct val="185000"/>
                </a:lnSpc>
                <a:defRPr/>
              </a:pPr>
              <a:r>
                <a:rPr lang="en-US" sz="2000" dirty="0">
                  <a:effectLst>
                    <a:outerShdw blurRad="38100" dist="38100" dir="2700000" algn="tl">
                      <a:srgbClr val="000000">
                        <a:alpha val="43137"/>
                      </a:srgbClr>
                    </a:outerShdw>
                  </a:effectLst>
                  <a:latin typeface="Segoe Light" pitchFamily="34" charset="0"/>
                  <a:cs typeface="ヒラギノ角ゴ Pro W3"/>
                </a:rPr>
                <a:t>5</a:t>
              </a:r>
            </a:p>
            <a:p>
              <a:pPr>
                <a:lnSpc>
                  <a:spcPct val="185000"/>
                </a:lnSpc>
                <a:defRPr/>
              </a:pPr>
              <a:r>
                <a:rPr lang="en-US" sz="2000" dirty="0">
                  <a:effectLst>
                    <a:outerShdw blurRad="38100" dist="38100" dir="2700000" algn="tl">
                      <a:srgbClr val="000000">
                        <a:alpha val="43137"/>
                      </a:srgbClr>
                    </a:outerShdw>
                  </a:effectLst>
                  <a:latin typeface="Segoe Light" pitchFamily="34" charset="0"/>
                  <a:cs typeface="ヒラギノ角ゴ Pro W3"/>
                </a:rPr>
                <a:t>0</a:t>
              </a:r>
            </a:p>
          </p:txBody>
        </p:sp>
        <p:sp>
          <p:nvSpPr>
            <p:cNvPr id="72" name="Text Box 34"/>
            <p:cNvSpPr txBox="1">
              <a:spLocks noChangeArrowheads="1"/>
            </p:cNvSpPr>
            <p:nvPr/>
          </p:nvSpPr>
          <p:spPr bwMode="auto">
            <a:xfrm>
              <a:off x="3038530" y="6067720"/>
              <a:ext cx="2399268" cy="403721"/>
            </a:xfrm>
            <a:prstGeom prst="rect">
              <a:avLst/>
            </a:prstGeom>
            <a:noFill/>
            <a:ln w="9525">
              <a:noFill/>
              <a:miter lim="800000"/>
              <a:headEnd/>
              <a:tailEnd/>
            </a:ln>
          </p:spPr>
          <p:txBody>
            <a:bodyPr wrap="none">
              <a:spAutoFit/>
            </a:bodyPr>
            <a:lstStyle/>
            <a:p>
              <a:pPr>
                <a:defRPr/>
              </a:pPr>
              <a:r>
                <a:rPr lang="en-US" sz="2400" b="1" i="1" dirty="0">
                  <a:effectLst>
                    <a:outerShdw blurRad="38100" dist="38100" dir="2700000" algn="tl">
                      <a:srgbClr val="000000">
                        <a:alpha val="43137"/>
                      </a:srgbClr>
                    </a:outerShdw>
                  </a:effectLst>
                  <a:latin typeface="Segoe Light" pitchFamily="34" charset="0"/>
                  <a:cs typeface="ヒラギノ角ゴ Pro W3"/>
                </a:rPr>
                <a:t>CAGR </a:t>
              </a:r>
              <a:r>
                <a:rPr lang="en-US" sz="2400" i="1" dirty="0">
                  <a:effectLst>
                    <a:outerShdw blurRad="38100" dist="38100" dir="2700000" algn="tl">
                      <a:srgbClr val="000000">
                        <a:alpha val="43137"/>
                      </a:srgbClr>
                    </a:outerShdw>
                  </a:effectLst>
                  <a:latin typeface="Segoe Light" pitchFamily="34" charset="0"/>
                  <a:cs typeface="ヒラギノ角ゴ Pro W3"/>
                </a:rPr>
                <a:t>2006-2010</a:t>
              </a:r>
            </a:p>
          </p:txBody>
        </p:sp>
        <p:grpSp>
          <p:nvGrpSpPr>
            <p:cNvPr id="6" name="Group 87"/>
            <p:cNvGrpSpPr>
              <a:grpSpLocks/>
            </p:cNvGrpSpPr>
            <p:nvPr/>
          </p:nvGrpSpPr>
          <p:grpSpPr bwMode="auto">
            <a:xfrm>
              <a:off x="7369175" y="2308225"/>
              <a:ext cx="1773238" cy="1584325"/>
              <a:chOff x="4642" y="1454"/>
              <a:chExt cx="1117" cy="998"/>
            </a:xfrm>
          </p:grpSpPr>
          <p:grpSp>
            <p:nvGrpSpPr>
              <p:cNvPr id="7" name="Group 75"/>
              <p:cNvGrpSpPr>
                <a:grpSpLocks/>
              </p:cNvGrpSpPr>
              <p:nvPr/>
            </p:nvGrpSpPr>
            <p:grpSpPr bwMode="auto">
              <a:xfrm>
                <a:off x="4642" y="1454"/>
                <a:ext cx="1117" cy="998"/>
                <a:chOff x="4642" y="1466"/>
                <a:chExt cx="1117" cy="998"/>
              </a:xfrm>
            </p:grpSpPr>
            <p:sp>
              <p:nvSpPr>
                <p:cNvPr id="117" name="AutoShape 65"/>
                <p:cNvSpPr>
                  <a:spLocks noChangeArrowheads="1"/>
                </p:cNvSpPr>
                <p:nvPr/>
              </p:nvSpPr>
              <p:spPr bwMode="auto">
                <a:xfrm>
                  <a:off x="4759" y="1586"/>
                  <a:ext cx="883" cy="758"/>
                </a:xfrm>
                <a:prstGeom prst="roundRect">
                  <a:avLst>
                    <a:gd name="adj" fmla="val 16667"/>
                  </a:avLst>
                </a:prstGeom>
                <a:gradFill rotWithShape="1">
                  <a:gsLst>
                    <a:gs pos="0">
                      <a:srgbClr val="CC00CC"/>
                    </a:gs>
                    <a:gs pos="100000">
                      <a:srgbClr val="E992E9"/>
                    </a:gs>
                  </a:gsLst>
                  <a:lin ang="2700000" scaled="1"/>
                </a:gradFill>
                <a:ln w="12700" algn="ctr">
                  <a:noFill/>
                  <a:round/>
                  <a:headEnd/>
                  <a:tailEnd/>
                </a:ln>
              </p:spPr>
              <p:txBody>
                <a:bodyPr wrap="none" anchor="ctr"/>
                <a:lstStyle/>
                <a:p>
                  <a:pPr>
                    <a:defRPr/>
                  </a:pPr>
                  <a:endParaRPr lang="en-US" sz="2800" dirty="0">
                    <a:solidFill>
                      <a:schemeClr val="bg1"/>
                    </a:solidFill>
                    <a:effectLst>
                      <a:outerShdw blurRad="38100" dist="38100" dir="2700000" algn="tl">
                        <a:srgbClr val="000000">
                          <a:alpha val="43137"/>
                        </a:srgbClr>
                      </a:outerShdw>
                    </a:effectLst>
                    <a:latin typeface="Segoe Semibold" pitchFamily="34" charset="0"/>
                    <a:cs typeface="ヒラギノ角ゴ Pro W3"/>
                  </a:endParaRPr>
                </a:p>
              </p:txBody>
            </p:sp>
            <p:pic>
              <p:nvPicPr>
                <p:cNvPr id="118" name="Picture 71" descr="cooltools-shape"/>
                <p:cNvPicPr>
                  <a:picLocks noChangeAspect="1" noChangeArrowheads="1"/>
                </p:cNvPicPr>
                <p:nvPr/>
              </p:nvPicPr>
              <p:blipFill>
                <a:blip r:embed="rId3" cstate="print"/>
                <a:srcRect/>
                <a:stretch>
                  <a:fillRect/>
                </a:stretch>
              </p:blipFill>
              <p:spPr bwMode="auto">
                <a:xfrm>
                  <a:off x="4642" y="1466"/>
                  <a:ext cx="1117" cy="998"/>
                </a:xfrm>
                <a:prstGeom prst="rect">
                  <a:avLst/>
                </a:prstGeom>
                <a:noFill/>
                <a:ln w="12700" algn="ctr">
                  <a:noFill/>
                  <a:miter lim="800000"/>
                  <a:headEnd/>
                  <a:tailEnd/>
                </a:ln>
              </p:spPr>
            </p:pic>
          </p:grpSp>
          <p:grpSp>
            <p:nvGrpSpPr>
              <p:cNvPr id="8" name="Group 64"/>
              <p:cNvGrpSpPr>
                <a:grpSpLocks/>
              </p:cNvGrpSpPr>
              <p:nvPr/>
            </p:nvGrpSpPr>
            <p:grpSpPr bwMode="auto">
              <a:xfrm>
                <a:off x="4812" y="1966"/>
                <a:ext cx="780" cy="297"/>
                <a:chOff x="4684" y="1935"/>
                <a:chExt cx="912" cy="347"/>
              </a:xfrm>
            </p:grpSpPr>
            <p:pic>
              <p:nvPicPr>
                <p:cNvPr id="115" name="Picture 39" descr="HP tc 4200 tablet PC"/>
                <p:cNvPicPr>
                  <a:picLocks noChangeAspect="1" noChangeArrowheads="1"/>
                </p:cNvPicPr>
                <p:nvPr/>
              </p:nvPicPr>
              <p:blipFill>
                <a:blip r:embed="rId4" cstate="print"/>
                <a:srcRect/>
                <a:stretch>
                  <a:fillRect/>
                </a:stretch>
              </p:blipFill>
              <p:spPr bwMode="auto">
                <a:xfrm>
                  <a:off x="4684" y="1941"/>
                  <a:ext cx="566" cy="341"/>
                </a:xfrm>
                <a:prstGeom prst="rect">
                  <a:avLst/>
                </a:prstGeom>
                <a:noFill/>
                <a:ln w="9525">
                  <a:noFill/>
                  <a:miter lim="800000"/>
                  <a:headEnd/>
                  <a:tailEnd/>
                </a:ln>
              </p:spPr>
            </p:pic>
            <p:pic>
              <p:nvPicPr>
                <p:cNvPr id="116" name="Picture 45" descr="HP Evo Notebook with MSN 8 angled"/>
                <p:cNvPicPr>
                  <a:picLocks noChangeAspect="1" noChangeArrowheads="1"/>
                </p:cNvPicPr>
                <p:nvPr/>
              </p:nvPicPr>
              <p:blipFill>
                <a:blip r:embed="rId5" cstate="print"/>
                <a:srcRect/>
                <a:stretch>
                  <a:fillRect/>
                </a:stretch>
              </p:blipFill>
              <p:spPr bwMode="auto">
                <a:xfrm>
                  <a:off x="5254" y="1935"/>
                  <a:ext cx="342" cy="309"/>
                </a:xfrm>
                <a:prstGeom prst="rect">
                  <a:avLst/>
                </a:prstGeom>
                <a:noFill/>
                <a:ln w="9525">
                  <a:noFill/>
                  <a:miter lim="800000"/>
                  <a:headEnd/>
                  <a:tailEnd/>
                </a:ln>
              </p:spPr>
            </p:pic>
          </p:grpSp>
          <p:sp>
            <p:nvSpPr>
              <p:cNvPr id="114" name="Text Box 36"/>
              <p:cNvSpPr txBox="1">
                <a:spLocks noChangeArrowheads="1"/>
              </p:cNvSpPr>
              <p:nvPr/>
            </p:nvSpPr>
            <p:spPr bwMode="auto">
              <a:xfrm>
                <a:off x="4867" y="1623"/>
                <a:ext cx="661" cy="319"/>
              </a:xfrm>
              <a:prstGeom prst="rect">
                <a:avLst/>
              </a:prstGeom>
              <a:noFill/>
              <a:ln w="9525">
                <a:noFill/>
                <a:miter lim="800000"/>
                <a:headEnd/>
                <a:tailEnd/>
              </a:ln>
            </p:spPr>
            <p:txBody>
              <a:bodyPr>
                <a:spAutoFit/>
              </a:bodyPr>
              <a:lstStyle/>
              <a:p>
                <a:pPr>
                  <a:defRPr/>
                </a:pPr>
                <a:r>
                  <a:rPr lang="en-US" sz="2000" dirty="0">
                    <a:solidFill>
                      <a:srgbClr val="000000"/>
                    </a:solidFill>
                    <a:effectLst>
                      <a:outerShdw blurRad="38100" dist="38100" dir="2700000" algn="tl">
                        <a:srgbClr val="000000">
                          <a:alpha val="43137"/>
                        </a:srgbClr>
                      </a:outerShdw>
                    </a:effectLst>
                    <a:latin typeface="Segoe" pitchFamily="34" charset="0"/>
                    <a:cs typeface="ヒラギノ角ゴ Pro W3"/>
                  </a:rPr>
                  <a:t>18.6%</a:t>
                </a:r>
                <a:r>
                  <a:rPr lang="en-US" sz="1200" dirty="0">
                    <a:solidFill>
                      <a:srgbClr val="000000"/>
                    </a:solidFill>
                    <a:effectLst>
                      <a:outerShdw blurRad="38100" dist="38100" dir="2700000" algn="tl">
                        <a:srgbClr val="000000">
                          <a:alpha val="43137"/>
                        </a:srgbClr>
                      </a:outerShdw>
                    </a:effectLst>
                    <a:latin typeface="Segoe" pitchFamily="34" charset="0"/>
                    <a:cs typeface="ヒラギノ角ゴ Pro W3"/>
                  </a:rPr>
                  <a:t/>
                </a:r>
                <a:br>
                  <a:rPr lang="en-US" sz="1200" dirty="0">
                    <a:solidFill>
                      <a:srgbClr val="000000"/>
                    </a:solidFill>
                    <a:effectLst>
                      <a:outerShdw blurRad="38100" dist="38100" dir="2700000" algn="tl">
                        <a:srgbClr val="000000">
                          <a:alpha val="43137"/>
                        </a:srgbClr>
                      </a:outerShdw>
                    </a:effectLst>
                    <a:latin typeface="Segoe" pitchFamily="34" charset="0"/>
                    <a:cs typeface="ヒラギノ角ゴ Pro W3"/>
                  </a:rPr>
                </a:br>
                <a:r>
                  <a:rPr lang="en-US" sz="1200" dirty="0">
                    <a:solidFill>
                      <a:srgbClr val="000000"/>
                    </a:solidFill>
                    <a:effectLst>
                      <a:outerShdw blurRad="38100" dist="38100" dir="2700000" algn="tl">
                        <a:srgbClr val="000000">
                          <a:alpha val="43137"/>
                        </a:srgbClr>
                      </a:outerShdw>
                    </a:effectLst>
                    <a:latin typeface="Segoe" pitchFamily="34" charset="0"/>
                    <a:cs typeface="ヒラギノ角ゴ Pro W3"/>
                  </a:rPr>
                  <a:t>Mobile PCs</a:t>
                </a:r>
              </a:p>
            </p:txBody>
          </p:sp>
        </p:grpSp>
        <p:grpSp>
          <p:nvGrpSpPr>
            <p:cNvPr id="9" name="Group 88"/>
            <p:cNvGrpSpPr>
              <a:grpSpLocks/>
            </p:cNvGrpSpPr>
            <p:nvPr/>
          </p:nvGrpSpPr>
          <p:grpSpPr bwMode="auto">
            <a:xfrm>
              <a:off x="7369175" y="3714750"/>
              <a:ext cx="1773238" cy="1584325"/>
              <a:chOff x="4642" y="2340"/>
              <a:chExt cx="1117" cy="998"/>
            </a:xfrm>
          </p:grpSpPr>
          <p:grpSp>
            <p:nvGrpSpPr>
              <p:cNvPr id="10" name="Group 76"/>
              <p:cNvGrpSpPr>
                <a:grpSpLocks/>
              </p:cNvGrpSpPr>
              <p:nvPr/>
            </p:nvGrpSpPr>
            <p:grpSpPr bwMode="auto">
              <a:xfrm>
                <a:off x="4642" y="2340"/>
                <a:ext cx="1117" cy="998"/>
                <a:chOff x="4642" y="2254"/>
                <a:chExt cx="1117" cy="998"/>
              </a:xfrm>
            </p:grpSpPr>
            <p:sp>
              <p:nvSpPr>
                <p:cNvPr id="110" name="AutoShape 66"/>
                <p:cNvSpPr>
                  <a:spLocks noChangeArrowheads="1"/>
                </p:cNvSpPr>
                <p:nvPr/>
              </p:nvSpPr>
              <p:spPr bwMode="auto">
                <a:xfrm>
                  <a:off x="4759" y="2374"/>
                  <a:ext cx="883" cy="758"/>
                </a:xfrm>
                <a:prstGeom prst="roundRect">
                  <a:avLst>
                    <a:gd name="adj" fmla="val 16667"/>
                  </a:avLst>
                </a:prstGeom>
                <a:gradFill rotWithShape="1">
                  <a:gsLst>
                    <a:gs pos="0">
                      <a:srgbClr val="3366CC"/>
                    </a:gs>
                    <a:gs pos="100000">
                      <a:srgbClr val="A8BEE9"/>
                    </a:gs>
                  </a:gsLst>
                  <a:lin ang="2700000" scaled="1"/>
                </a:gradFill>
                <a:ln w="12700" algn="ctr">
                  <a:noFill/>
                  <a:round/>
                  <a:headEnd/>
                  <a:tailEnd/>
                </a:ln>
              </p:spPr>
              <p:txBody>
                <a:bodyPr wrap="none" anchor="ctr"/>
                <a:lstStyle/>
                <a:p>
                  <a:pPr>
                    <a:defRPr/>
                  </a:pPr>
                  <a:endParaRPr lang="en-US" sz="2800" dirty="0">
                    <a:solidFill>
                      <a:schemeClr val="bg1"/>
                    </a:solidFill>
                    <a:effectLst>
                      <a:outerShdw blurRad="38100" dist="38100" dir="2700000" algn="tl">
                        <a:srgbClr val="000000">
                          <a:alpha val="43137"/>
                        </a:srgbClr>
                      </a:outerShdw>
                    </a:effectLst>
                    <a:latin typeface="Segoe Semibold" pitchFamily="34" charset="0"/>
                    <a:cs typeface="ヒラギノ角ゴ Pro W3"/>
                  </a:endParaRPr>
                </a:p>
              </p:txBody>
            </p:sp>
            <p:pic>
              <p:nvPicPr>
                <p:cNvPr id="111" name="Picture 72" descr="cooltools-shape"/>
                <p:cNvPicPr>
                  <a:picLocks noChangeAspect="1" noChangeArrowheads="1"/>
                </p:cNvPicPr>
                <p:nvPr/>
              </p:nvPicPr>
              <p:blipFill>
                <a:blip r:embed="rId3" cstate="print"/>
                <a:srcRect/>
                <a:stretch>
                  <a:fillRect/>
                </a:stretch>
              </p:blipFill>
              <p:spPr bwMode="auto">
                <a:xfrm>
                  <a:off x="4642" y="2254"/>
                  <a:ext cx="1117" cy="998"/>
                </a:xfrm>
                <a:prstGeom prst="rect">
                  <a:avLst/>
                </a:prstGeom>
                <a:noFill/>
                <a:ln w="12700" algn="ctr">
                  <a:noFill/>
                  <a:miter lim="800000"/>
                  <a:headEnd/>
                  <a:tailEnd/>
                </a:ln>
              </p:spPr>
            </p:pic>
          </p:grpSp>
          <p:grpSp>
            <p:nvGrpSpPr>
              <p:cNvPr id="11" name="Group 63"/>
              <p:cNvGrpSpPr>
                <a:grpSpLocks/>
              </p:cNvGrpSpPr>
              <p:nvPr/>
            </p:nvGrpSpPr>
            <p:grpSpPr bwMode="auto">
              <a:xfrm>
                <a:off x="4941" y="2801"/>
                <a:ext cx="501" cy="314"/>
                <a:chOff x="6778" y="3290"/>
                <a:chExt cx="588" cy="367"/>
              </a:xfrm>
            </p:grpSpPr>
            <p:pic>
              <p:nvPicPr>
                <p:cNvPr id="107" name="Picture 42" descr="sprint-pcs-vision-phone"/>
                <p:cNvPicPr>
                  <a:picLocks noChangeAspect="1" noChangeArrowheads="1"/>
                </p:cNvPicPr>
                <p:nvPr/>
              </p:nvPicPr>
              <p:blipFill>
                <a:blip r:embed="rId6" cstate="print">
                  <a:lum bright="12000" contrast="18000"/>
                </a:blip>
                <a:srcRect/>
                <a:stretch>
                  <a:fillRect/>
                </a:stretch>
              </p:blipFill>
              <p:spPr bwMode="auto">
                <a:xfrm>
                  <a:off x="6778" y="3290"/>
                  <a:ext cx="157" cy="367"/>
                </a:xfrm>
                <a:prstGeom prst="rect">
                  <a:avLst/>
                </a:prstGeom>
                <a:noFill/>
                <a:ln w="9525">
                  <a:noFill/>
                  <a:miter lim="800000"/>
                  <a:headEnd/>
                  <a:tailEnd/>
                </a:ln>
              </p:spPr>
            </p:pic>
            <p:pic>
              <p:nvPicPr>
                <p:cNvPr id="108" name="Picture 43" descr="nokia-small"/>
                <p:cNvPicPr>
                  <a:picLocks noChangeAspect="1" noChangeArrowheads="1"/>
                </p:cNvPicPr>
                <p:nvPr/>
              </p:nvPicPr>
              <p:blipFill>
                <a:blip r:embed="rId7" cstate="print"/>
                <a:srcRect/>
                <a:stretch>
                  <a:fillRect/>
                </a:stretch>
              </p:blipFill>
              <p:spPr bwMode="auto">
                <a:xfrm>
                  <a:off x="6965" y="3341"/>
                  <a:ext cx="132" cy="315"/>
                </a:xfrm>
                <a:prstGeom prst="rect">
                  <a:avLst/>
                </a:prstGeom>
                <a:noFill/>
                <a:ln w="9525">
                  <a:noFill/>
                  <a:miter lim="800000"/>
                  <a:headEnd/>
                  <a:tailEnd/>
                </a:ln>
              </p:spPr>
            </p:pic>
            <p:pic>
              <p:nvPicPr>
                <p:cNvPr id="109" name="Picture 44" descr="razr"/>
                <p:cNvPicPr>
                  <a:picLocks noChangeAspect="1" noChangeArrowheads="1"/>
                </p:cNvPicPr>
                <p:nvPr/>
              </p:nvPicPr>
              <p:blipFill>
                <a:blip r:embed="rId8" cstate="print"/>
                <a:srcRect/>
                <a:stretch>
                  <a:fillRect/>
                </a:stretch>
              </p:blipFill>
              <p:spPr bwMode="auto">
                <a:xfrm>
                  <a:off x="7112" y="3367"/>
                  <a:ext cx="254" cy="278"/>
                </a:xfrm>
                <a:prstGeom prst="rect">
                  <a:avLst/>
                </a:prstGeom>
                <a:noFill/>
                <a:ln w="9525">
                  <a:noFill/>
                  <a:miter lim="800000"/>
                  <a:headEnd/>
                  <a:tailEnd/>
                </a:ln>
              </p:spPr>
            </p:pic>
          </p:grpSp>
          <p:sp>
            <p:nvSpPr>
              <p:cNvPr id="106" name="Text Box 36"/>
              <p:cNvSpPr txBox="1">
                <a:spLocks noChangeArrowheads="1"/>
              </p:cNvSpPr>
              <p:nvPr/>
            </p:nvSpPr>
            <p:spPr bwMode="auto">
              <a:xfrm>
                <a:off x="4777" y="2498"/>
                <a:ext cx="844" cy="319"/>
              </a:xfrm>
              <a:prstGeom prst="rect">
                <a:avLst/>
              </a:prstGeom>
              <a:noFill/>
              <a:ln w="9525">
                <a:noFill/>
                <a:miter lim="800000"/>
                <a:headEnd/>
                <a:tailEnd/>
              </a:ln>
            </p:spPr>
            <p:txBody>
              <a:bodyPr>
                <a:spAutoFit/>
              </a:bodyPr>
              <a:lstStyle/>
              <a:p>
                <a:pPr>
                  <a:defRPr/>
                </a:pPr>
                <a:r>
                  <a:rPr lang="en-US" sz="2000" dirty="0">
                    <a:solidFill>
                      <a:srgbClr val="000000"/>
                    </a:solidFill>
                    <a:effectLst>
                      <a:outerShdw blurRad="38100" dist="38100" dir="2700000" algn="tl">
                        <a:srgbClr val="000000">
                          <a:alpha val="43137"/>
                        </a:srgbClr>
                      </a:outerShdw>
                    </a:effectLst>
                    <a:latin typeface="Segoe" pitchFamily="34" charset="0"/>
                    <a:cs typeface="ヒラギノ角ゴ Pro W3"/>
                  </a:rPr>
                  <a:t>5.8%</a:t>
                </a:r>
                <a:r>
                  <a:rPr lang="en-US" sz="1200" dirty="0">
                    <a:solidFill>
                      <a:srgbClr val="000000"/>
                    </a:solidFill>
                    <a:effectLst>
                      <a:outerShdw blurRad="38100" dist="38100" dir="2700000" algn="tl">
                        <a:srgbClr val="000000">
                          <a:alpha val="43137"/>
                        </a:srgbClr>
                      </a:outerShdw>
                    </a:effectLst>
                    <a:latin typeface="Segoe" pitchFamily="34" charset="0"/>
                    <a:cs typeface="ヒラギノ角ゴ Pro W3"/>
                  </a:rPr>
                  <a:t/>
                </a:r>
                <a:br>
                  <a:rPr lang="en-US" sz="1200" dirty="0">
                    <a:solidFill>
                      <a:srgbClr val="000000"/>
                    </a:solidFill>
                    <a:effectLst>
                      <a:outerShdw blurRad="38100" dist="38100" dir="2700000" algn="tl">
                        <a:srgbClr val="000000">
                          <a:alpha val="43137"/>
                        </a:srgbClr>
                      </a:outerShdw>
                    </a:effectLst>
                    <a:latin typeface="Segoe" pitchFamily="34" charset="0"/>
                    <a:cs typeface="ヒラギノ角ゴ Pro W3"/>
                  </a:rPr>
                </a:br>
                <a:r>
                  <a:rPr lang="en-US" sz="1200" dirty="0">
                    <a:solidFill>
                      <a:srgbClr val="000000"/>
                    </a:solidFill>
                    <a:effectLst>
                      <a:outerShdw blurRad="38100" dist="38100" dir="2700000" algn="tl">
                        <a:srgbClr val="000000">
                          <a:alpha val="43137"/>
                        </a:srgbClr>
                      </a:outerShdw>
                    </a:effectLst>
                    <a:latin typeface="Segoe" pitchFamily="34" charset="0"/>
                    <a:cs typeface="ヒラギノ角ゴ Pro W3"/>
                  </a:rPr>
                  <a:t>Mobile Phones</a:t>
                </a:r>
              </a:p>
            </p:txBody>
          </p:sp>
        </p:grpSp>
        <p:grpSp>
          <p:nvGrpSpPr>
            <p:cNvPr id="12" name="Group 89"/>
            <p:cNvGrpSpPr>
              <a:grpSpLocks/>
            </p:cNvGrpSpPr>
            <p:nvPr/>
          </p:nvGrpSpPr>
          <p:grpSpPr bwMode="auto">
            <a:xfrm>
              <a:off x="7370763" y="5121275"/>
              <a:ext cx="1773237" cy="1584325"/>
              <a:chOff x="4643" y="3226"/>
              <a:chExt cx="1117" cy="998"/>
            </a:xfrm>
          </p:grpSpPr>
          <p:grpSp>
            <p:nvGrpSpPr>
              <p:cNvPr id="13" name="Group 77"/>
              <p:cNvGrpSpPr>
                <a:grpSpLocks/>
              </p:cNvGrpSpPr>
              <p:nvPr/>
            </p:nvGrpSpPr>
            <p:grpSpPr bwMode="auto">
              <a:xfrm>
                <a:off x="4643" y="3226"/>
                <a:ext cx="1117" cy="998"/>
                <a:chOff x="4643" y="3142"/>
                <a:chExt cx="1117" cy="998"/>
              </a:xfrm>
            </p:grpSpPr>
            <p:pic>
              <p:nvPicPr>
                <p:cNvPr id="102" name="Picture 73" descr="cooltools-shape"/>
                <p:cNvPicPr>
                  <a:picLocks noChangeAspect="1" noChangeArrowheads="1"/>
                </p:cNvPicPr>
                <p:nvPr/>
              </p:nvPicPr>
              <p:blipFill>
                <a:blip r:embed="rId3" cstate="print"/>
                <a:srcRect/>
                <a:stretch>
                  <a:fillRect/>
                </a:stretch>
              </p:blipFill>
              <p:spPr bwMode="auto">
                <a:xfrm>
                  <a:off x="4643" y="3142"/>
                  <a:ext cx="1117" cy="998"/>
                </a:xfrm>
                <a:prstGeom prst="rect">
                  <a:avLst/>
                </a:prstGeom>
                <a:noFill/>
                <a:ln w="12700" algn="ctr">
                  <a:noFill/>
                  <a:miter lim="800000"/>
                  <a:headEnd/>
                  <a:tailEnd/>
                </a:ln>
              </p:spPr>
            </p:pic>
            <p:sp>
              <p:nvSpPr>
                <p:cNvPr id="103" name="AutoShape 67"/>
                <p:cNvSpPr>
                  <a:spLocks noChangeArrowheads="1"/>
                </p:cNvSpPr>
                <p:nvPr/>
              </p:nvSpPr>
              <p:spPr bwMode="auto">
                <a:xfrm>
                  <a:off x="4760" y="3262"/>
                  <a:ext cx="883" cy="758"/>
                </a:xfrm>
                <a:prstGeom prst="roundRect">
                  <a:avLst>
                    <a:gd name="adj" fmla="val 16667"/>
                  </a:avLst>
                </a:prstGeom>
                <a:gradFill rotWithShape="1">
                  <a:gsLst>
                    <a:gs pos="0">
                      <a:srgbClr val="33CC33"/>
                    </a:gs>
                    <a:gs pos="100000">
                      <a:srgbClr val="A8E9A8"/>
                    </a:gs>
                  </a:gsLst>
                  <a:lin ang="2700000" scaled="1"/>
                </a:gradFill>
                <a:ln w="12700" algn="ctr">
                  <a:noFill/>
                  <a:round/>
                  <a:headEnd/>
                  <a:tailEnd/>
                </a:ln>
              </p:spPr>
              <p:txBody>
                <a:bodyPr wrap="none" anchor="ctr"/>
                <a:lstStyle/>
                <a:p>
                  <a:pPr>
                    <a:defRPr/>
                  </a:pPr>
                  <a:endParaRPr lang="en-US" sz="2800" dirty="0">
                    <a:solidFill>
                      <a:schemeClr val="bg1"/>
                    </a:solidFill>
                    <a:effectLst>
                      <a:outerShdw blurRad="38100" dist="38100" dir="2700000" algn="tl">
                        <a:srgbClr val="000000">
                          <a:alpha val="43137"/>
                        </a:srgbClr>
                      </a:outerShdw>
                    </a:effectLst>
                    <a:latin typeface="Segoe Semibold" pitchFamily="34" charset="0"/>
                    <a:cs typeface="ヒラギノ角ゴ Pro W3"/>
                  </a:endParaRPr>
                </a:p>
              </p:txBody>
            </p:sp>
          </p:grpSp>
          <p:sp>
            <p:nvSpPr>
              <p:cNvPr id="100" name="Text Box 36"/>
              <p:cNvSpPr txBox="1">
                <a:spLocks noChangeArrowheads="1"/>
              </p:cNvSpPr>
              <p:nvPr/>
            </p:nvSpPr>
            <p:spPr bwMode="auto">
              <a:xfrm>
                <a:off x="4814" y="3343"/>
                <a:ext cx="785" cy="319"/>
              </a:xfrm>
              <a:prstGeom prst="rect">
                <a:avLst/>
              </a:prstGeom>
              <a:noFill/>
              <a:ln w="9525">
                <a:noFill/>
                <a:miter lim="800000"/>
                <a:headEnd/>
                <a:tailEnd/>
              </a:ln>
            </p:spPr>
            <p:txBody>
              <a:bodyPr>
                <a:spAutoFit/>
              </a:bodyPr>
              <a:lstStyle/>
              <a:p>
                <a:pPr>
                  <a:defRPr/>
                </a:pPr>
                <a:r>
                  <a:rPr lang="en-US" sz="2000" dirty="0">
                    <a:solidFill>
                      <a:srgbClr val="000000"/>
                    </a:solidFill>
                    <a:effectLst>
                      <a:outerShdw blurRad="38100" dist="38100" dir="2700000" algn="tl">
                        <a:srgbClr val="000000">
                          <a:alpha val="43137"/>
                        </a:srgbClr>
                      </a:outerShdw>
                    </a:effectLst>
                    <a:latin typeface="Segoe" pitchFamily="34" charset="0"/>
                    <a:cs typeface="ヒラギノ角ゴ Pro W3"/>
                  </a:rPr>
                  <a:t>3.9%</a:t>
                </a:r>
                <a:r>
                  <a:rPr lang="en-US" sz="1200" dirty="0">
                    <a:solidFill>
                      <a:srgbClr val="000000"/>
                    </a:solidFill>
                    <a:effectLst>
                      <a:outerShdw blurRad="38100" dist="38100" dir="2700000" algn="tl">
                        <a:srgbClr val="000000">
                          <a:alpha val="43137"/>
                        </a:srgbClr>
                      </a:outerShdw>
                    </a:effectLst>
                    <a:latin typeface="Segoe" pitchFamily="34" charset="0"/>
                    <a:cs typeface="ヒラギノ角ゴ Pro W3"/>
                  </a:rPr>
                  <a:t/>
                </a:r>
                <a:br>
                  <a:rPr lang="en-US" sz="1200" dirty="0">
                    <a:solidFill>
                      <a:srgbClr val="000000"/>
                    </a:solidFill>
                    <a:effectLst>
                      <a:outerShdw blurRad="38100" dist="38100" dir="2700000" algn="tl">
                        <a:srgbClr val="000000">
                          <a:alpha val="43137"/>
                        </a:srgbClr>
                      </a:outerShdw>
                    </a:effectLst>
                    <a:latin typeface="Segoe" pitchFamily="34" charset="0"/>
                    <a:cs typeface="ヒラギノ角ゴ Pro W3"/>
                  </a:rPr>
                </a:br>
                <a:r>
                  <a:rPr lang="en-US" sz="1200" dirty="0">
                    <a:solidFill>
                      <a:srgbClr val="000000"/>
                    </a:solidFill>
                    <a:effectLst>
                      <a:outerShdw blurRad="38100" dist="38100" dir="2700000" algn="tl">
                        <a:srgbClr val="000000">
                          <a:alpha val="43137"/>
                        </a:srgbClr>
                      </a:outerShdw>
                    </a:effectLst>
                    <a:latin typeface="Segoe" pitchFamily="34" charset="0"/>
                    <a:cs typeface="ヒラギノ角ゴ Pro W3"/>
                  </a:rPr>
                  <a:t>Desktop PCs</a:t>
                </a:r>
              </a:p>
            </p:txBody>
          </p:sp>
          <p:pic>
            <p:nvPicPr>
              <p:cNvPr id="101" name="Picture 41" descr="HP Evo D510 e-pc flat panel Windows XP"/>
              <p:cNvPicPr>
                <a:picLocks noChangeAspect="1" noChangeArrowheads="1"/>
              </p:cNvPicPr>
              <p:nvPr/>
            </p:nvPicPr>
            <p:blipFill>
              <a:blip r:embed="rId9" cstate="print"/>
              <a:srcRect/>
              <a:stretch>
                <a:fillRect/>
              </a:stretch>
            </p:blipFill>
            <p:spPr bwMode="auto">
              <a:xfrm>
                <a:off x="4917" y="3672"/>
                <a:ext cx="571" cy="440"/>
              </a:xfrm>
              <a:prstGeom prst="rect">
                <a:avLst/>
              </a:prstGeom>
              <a:noFill/>
              <a:ln w="9525">
                <a:noFill/>
                <a:miter lim="800000"/>
                <a:headEnd/>
                <a:tailEnd/>
              </a:ln>
            </p:spPr>
          </p:pic>
        </p:grpSp>
        <p:pic>
          <p:nvPicPr>
            <p:cNvPr id="76" name="Picture 90" descr="cooltools-shape"/>
            <p:cNvPicPr>
              <a:picLocks noChangeAspect="1" noChangeArrowheads="1"/>
            </p:cNvPicPr>
            <p:nvPr/>
          </p:nvPicPr>
          <p:blipFill>
            <a:blip r:embed="rId10" cstate="print"/>
            <a:srcRect/>
            <a:stretch>
              <a:fillRect/>
            </a:stretch>
          </p:blipFill>
          <p:spPr bwMode="auto">
            <a:xfrm>
              <a:off x="1166813" y="5518150"/>
              <a:ext cx="6000750" cy="514350"/>
            </a:xfrm>
            <a:prstGeom prst="rect">
              <a:avLst/>
            </a:prstGeom>
            <a:noFill/>
            <a:ln w="9525">
              <a:noFill/>
              <a:miter lim="800000"/>
              <a:headEnd/>
              <a:tailEnd/>
            </a:ln>
          </p:spPr>
        </p:pic>
        <p:pic>
          <p:nvPicPr>
            <p:cNvPr id="77" name="Picture 89" descr="cooltools-shape"/>
            <p:cNvPicPr>
              <a:picLocks noChangeAspect="1" noChangeArrowheads="1"/>
            </p:cNvPicPr>
            <p:nvPr/>
          </p:nvPicPr>
          <p:blipFill>
            <a:blip r:embed="rId11" cstate="print">
              <a:lum bright="6000"/>
            </a:blip>
            <a:srcRect/>
            <a:stretch>
              <a:fillRect/>
            </a:stretch>
          </p:blipFill>
          <p:spPr bwMode="auto">
            <a:xfrm>
              <a:off x="1166813" y="5222875"/>
              <a:ext cx="6000750" cy="809625"/>
            </a:xfrm>
            <a:prstGeom prst="rect">
              <a:avLst/>
            </a:prstGeom>
            <a:noFill/>
            <a:ln w="9525">
              <a:noFill/>
              <a:miter lim="800000"/>
              <a:headEnd/>
              <a:tailEnd/>
            </a:ln>
          </p:spPr>
        </p:pic>
        <p:pic>
          <p:nvPicPr>
            <p:cNvPr id="78" name="Picture 88" descr="cooltools-shape"/>
            <p:cNvPicPr>
              <a:picLocks noChangeAspect="1" noChangeArrowheads="1"/>
            </p:cNvPicPr>
            <p:nvPr/>
          </p:nvPicPr>
          <p:blipFill>
            <a:blip r:embed="rId12" cstate="print">
              <a:lum bright="12000"/>
            </a:blip>
            <a:srcRect/>
            <a:stretch>
              <a:fillRect/>
            </a:stretch>
          </p:blipFill>
          <p:spPr bwMode="auto">
            <a:xfrm>
              <a:off x="1166813" y="3556000"/>
              <a:ext cx="6010275" cy="2476500"/>
            </a:xfrm>
            <a:prstGeom prst="rect">
              <a:avLst/>
            </a:prstGeom>
            <a:noFill/>
            <a:ln w="9525">
              <a:noFill/>
              <a:miter lim="800000"/>
              <a:headEnd/>
              <a:tailEnd/>
            </a:ln>
          </p:spPr>
        </p:pic>
        <p:pic>
          <p:nvPicPr>
            <p:cNvPr id="79" name="Picture 87" descr="cooltools-shape"/>
            <p:cNvPicPr>
              <a:picLocks noChangeAspect="1" noChangeArrowheads="1"/>
            </p:cNvPicPr>
            <p:nvPr/>
          </p:nvPicPr>
          <p:blipFill>
            <a:blip r:embed="rId13" cstate="print"/>
            <a:srcRect/>
            <a:stretch>
              <a:fillRect/>
            </a:stretch>
          </p:blipFill>
          <p:spPr bwMode="auto">
            <a:xfrm>
              <a:off x="1166813" y="1727200"/>
              <a:ext cx="6010275" cy="4305300"/>
            </a:xfrm>
            <a:prstGeom prst="rect">
              <a:avLst/>
            </a:prstGeom>
            <a:noFill/>
            <a:ln w="9525">
              <a:noFill/>
              <a:miter lim="800000"/>
              <a:headEnd/>
              <a:tailEnd/>
            </a:ln>
          </p:spPr>
        </p:pic>
        <p:grpSp>
          <p:nvGrpSpPr>
            <p:cNvPr id="14" name="Group 86"/>
            <p:cNvGrpSpPr>
              <a:grpSpLocks/>
            </p:cNvGrpSpPr>
            <p:nvPr/>
          </p:nvGrpSpPr>
          <p:grpSpPr bwMode="auto">
            <a:xfrm>
              <a:off x="7369175" y="901700"/>
              <a:ext cx="1773238" cy="1584325"/>
              <a:chOff x="4642" y="568"/>
              <a:chExt cx="1117" cy="998"/>
            </a:xfrm>
          </p:grpSpPr>
          <p:grpSp>
            <p:nvGrpSpPr>
              <p:cNvPr id="15" name="Group 74"/>
              <p:cNvGrpSpPr>
                <a:grpSpLocks/>
              </p:cNvGrpSpPr>
              <p:nvPr/>
            </p:nvGrpSpPr>
            <p:grpSpPr bwMode="auto">
              <a:xfrm>
                <a:off x="4642" y="568"/>
                <a:ext cx="1117" cy="998"/>
                <a:chOff x="4642" y="652"/>
                <a:chExt cx="1117" cy="998"/>
              </a:xfrm>
            </p:grpSpPr>
            <p:pic>
              <p:nvPicPr>
                <p:cNvPr id="97" name="Picture 70" descr="cooltools-shape"/>
                <p:cNvPicPr>
                  <a:picLocks noChangeAspect="1" noChangeArrowheads="1"/>
                </p:cNvPicPr>
                <p:nvPr/>
              </p:nvPicPr>
              <p:blipFill>
                <a:blip r:embed="rId3" cstate="print"/>
                <a:srcRect/>
                <a:stretch>
                  <a:fillRect/>
                </a:stretch>
              </p:blipFill>
              <p:spPr bwMode="auto">
                <a:xfrm>
                  <a:off x="4642" y="652"/>
                  <a:ext cx="1117" cy="998"/>
                </a:xfrm>
                <a:prstGeom prst="rect">
                  <a:avLst/>
                </a:prstGeom>
                <a:noFill/>
                <a:ln w="12700" algn="ctr">
                  <a:noFill/>
                  <a:miter lim="800000"/>
                  <a:headEnd/>
                  <a:tailEnd/>
                </a:ln>
              </p:spPr>
            </p:pic>
            <p:sp>
              <p:nvSpPr>
                <p:cNvPr id="98" name="AutoShape 64"/>
                <p:cNvSpPr>
                  <a:spLocks noChangeArrowheads="1"/>
                </p:cNvSpPr>
                <p:nvPr/>
              </p:nvSpPr>
              <p:spPr bwMode="auto">
                <a:xfrm>
                  <a:off x="4759" y="772"/>
                  <a:ext cx="883" cy="758"/>
                </a:xfrm>
                <a:prstGeom prst="roundRect">
                  <a:avLst>
                    <a:gd name="adj" fmla="val 16667"/>
                  </a:avLst>
                </a:prstGeom>
                <a:gradFill rotWithShape="1">
                  <a:gsLst>
                    <a:gs pos="0">
                      <a:srgbClr val="FFCC00"/>
                    </a:gs>
                    <a:gs pos="100000">
                      <a:srgbClr val="FFE992"/>
                    </a:gs>
                  </a:gsLst>
                  <a:lin ang="2700000" scaled="1"/>
                </a:gradFill>
                <a:ln w="12700" algn="ctr">
                  <a:noFill/>
                  <a:round/>
                  <a:headEnd/>
                  <a:tailEnd/>
                </a:ln>
              </p:spPr>
              <p:txBody>
                <a:bodyPr wrap="none" anchor="ctr"/>
                <a:lstStyle/>
                <a:p>
                  <a:pPr>
                    <a:defRPr/>
                  </a:pPr>
                  <a:endParaRPr lang="en-US" sz="2800" dirty="0">
                    <a:solidFill>
                      <a:schemeClr val="bg1"/>
                    </a:solidFill>
                    <a:effectLst>
                      <a:outerShdw blurRad="38100" dist="38100" dir="2700000" algn="tl">
                        <a:srgbClr val="000000">
                          <a:alpha val="43137"/>
                        </a:srgbClr>
                      </a:outerShdw>
                    </a:effectLst>
                    <a:latin typeface="Segoe Semibold" pitchFamily="34" charset="0"/>
                    <a:cs typeface="ヒラギノ角ゴ Pro W3"/>
                  </a:endParaRPr>
                </a:p>
              </p:txBody>
            </p:sp>
          </p:grpSp>
          <p:sp>
            <p:nvSpPr>
              <p:cNvPr id="88" name="Text Box 36"/>
              <p:cNvSpPr txBox="1">
                <a:spLocks noChangeArrowheads="1"/>
              </p:cNvSpPr>
              <p:nvPr/>
            </p:nvSpPr>
            <p:spPr bwMode="auto">
              <a:xfrm>
                <a:off x="4792" y="682"/>
                <a:ext cx="850" cy="417"/>
              </a:xfrm>
              <a:prstGeom prst="rect">
                <a:avLst/>
              </a:prstGeom>
              <a:noFill/>
              <a:ln w="9525">
                <a:noFill/>
                <a:miter lim="800000"/>
                <a:headEnd/>
                <a:tailEnd/>
              </a:ln>
            </p:spPr>
            <p:txBody>
              <a:bodyPr>
                <a:spAutoFit/>
              </a:bodyPr>
              <a:lstStyle/>
              <a:p>
                <a:pPr>
                  <a:defRPr/>
                </a:pPr>
                <a:r>
                  <a:rPr lang="en-US" sz="2000" dirty="0">
                    <a:solidFill>
                      <a:srgbClr val="000000"/>
                    </a:solidFill>
                    <a:effectLst>
                      <a:outerShdw blurRad="38100" dist="38100" dir="2700000" algn="tl">
                        <a:srgbClr val="000000">
                          <a:alpha val="43137"/>
                        </a:srgbClr>
                      </a:outerShdw>
                    </a:effectLst>
                    <a:latin typeface="Segoe" pitchFamily="34" charset="0"/>
                    <a:cs typeface="ヒラギノ角ゴ Pro W3"/>
                  </a:rPr>
                  <a:t>34.1%</a:t>
                </a:r>
                <a:r>
                  <a:rPr lang="en-US" sz="1200" dirty="0">
                    <a:solidFill>
                      <a:srgbClr val="000000"/>
                    </a:solidFill>
                    <a:effectLst>
                      <a:outerShdw blurRad="38100" dist="38100" dir="2700000" algn="tl">
                        <a:srgbClr val="000000">
                          <a:alpha val="43137"/>
                        </a:srgbClr>
                      </a:outerShdw>
                    </a:effectLst>
                    <a:latin typeface="Segoe" pitchFamily="34" charset="0"/>
                    <a:cs typeface="ヒラギノ角ゴ Pro W3"/>
                  </a:rPr>
                  <a:t/>
                </a:r>
                <a:br>
                  <a:rPr lang="en-US" sz="1200" dirty="0">
                    <a:solidFill>
                      <a:srgbClr val="000000"/>
                    </a:solidFill>
                    <a:effectLst>
                      <a:outerShdw blurRad="38100" dist="38100" dir="2700000" algn="tl">
                        <a:srgbClr val="000000">
                          <a:alpha val="43137"/>
                        </a:srgbClr>
                      </a:outerShdw>
                    </a:effectLst>
                    <a:latin typeface="Segoe" pitchFamily="34" charset="0"/>
                    <a:cs typeface="ヒラギノ角ゴ Pro W3"/>
                  </a:rPr>
                </a:br>
                <a:r>
                  <a:rPr lang="en-US" sz="1200" dirty="0">
                    <a:solidFill>
                      <a:srgbClr val="000000"/>
                    </a:solidFill>
                    <a:effectLst>
                      <a:outerShdw blurRad="38100" dist="38100" dir="2700000" algn="tl">
                        <a:srgbClr val="000000">
                          <a:alpha val="43137"/>
                        </a:srgbClr>
                      </a:outerShdw>
                    </a:effectLst>
                    <a:latin typeface="Segoe" pitchFamily="34" charset="0"/>
                    <a:cs typeface="ヒラギノ角ゴ Pro W3"/>
                  </a:rPr>
                  <a:t>Converged</a:t>
                </a:r>
                <a:br>
                  <a:rPr lang="en-US" sz="1200" dirty="0">
                    <a:solidFill>
                      <a:srgbClr val="000000"/>
                    </a:solidFill>
                    <a:effectLst>
                      <a:outerShdw blurRad="38100" dist="38100" dir="2700000" algn="tl">
                        <a:srgbClr val="000000">
                          <a:alpha val="43137"/>
                        </a:srgbClr>
                      </a:outerShdw>
                    </a:effectLst>
                    <a:latin typeface="Segoe" pitchFamily="34" charset="0"/>
                    <a:cs typeface="ヒラギノ角ゴ Pro W3"/>
                  </a:rPr>
                </a:br>
                <a:r>
                  <a:rPr lang="en-US" sz="1200" dirty="0">
                    <a:solidFill>
                      <a:srgbClr val="000000"/>
                    </a:solidFill>
                    <a:effectLst>
                      <a:outerShdw blurRad="38100" dist="38100" dir="2700000" algn="tl">
                        <a:srgbClr val="000000">
                          <a:alpha val="43137"/>
                        </a:srgbClr>
                      </a:outerShdw>
                    </a:effectLst>
                    <a:latin typeface="Segoe" pitchFamily="34" charset="0"/>
                    <a:cs typeface="ヒラギノ角ゴ Pro W3"/>
                  </a:rPr>
                  <a:t>Mobile Phones</a:t>
                </a:r>
              </a:p>
            </p:txBody>
          </p:sp>
          <p:grpSp>
            <p:nvGrpSpPr>
              <p:cNvPr id="16" name="Group 42"/>
              <p:cNvGrpSpPr>
                <a:grpSpLocks/>
              </p:cNvGrpSpPr>
              <p:nvPr/>
            </p:nvGrpSpPr>
            <p:grpSpPr bwMode="auto">
              <a:xfrm>
                <a:off x="5104" y="1174"/>
                <a:ext cx="478" cy="220"/>
                <a:chOff x="7992631" y="1889660"/>
                <a:chExt cx="884669" cy="408054"/>
              </a:xfrm>
            </p:grpSpPr>
            <p:pic>
              <p:nvPicPr>
                <p:cNvPr id="95" name="Picture 32" descr="SPV M3000 ORANGE OFFICE MOBILE HOME PPC"/>
                <p:cNvPicPr>
                  <a:picLocks noChangeAspect="1" noChangeArrowheads="1"/>
                </p:cNvPicPr>
                <p:nvPr/>
              </p:nvPicPr>
              <p:blipFill>
                <a:blip r:embed="rId14" cstate="print"/>
                <a:srcRect/>
                <a:stretch>
                  <a:fillRect/>
                </a:stretch>
              </p:blipFill>
              <p:spPr bwMode="auto">
                <a:xfrm>
                  <a:off x="7992631" y="1889660"/>
                  <a:ext cx="288594" cy="387011"/>
                </a:xfrm>
                <a:prstGeom prst="rect">
                  <a:avLst/>
                </a:prstGeom>
                <a:noFill/>
                <a:ln w="9525">
                  <a:noFill/>
                  <a:miter lim="800000"/>
                  <a:headEnd/>
                  <a:tailEnd/>
                </a:ln>
              </p:spPr>
            </p:pic>
            <p:pic>
              <p:nvPicPr>
                <p:cNvPr id="96" name="Picture 38" descr="blackberry"/>
                <p:cNvPicPr>
                  <a:picLocks noChangeAspect="1" noChangeArrowheads="1"/>
                </p:cNvPicPr>
                <p:nvPr/>
              </p:nvPicPr>
              <p:blipFill>
                <a:blip r:embed="rId15" cstate="print"/>
                <a:srcRect/>
                <a:stretch>
                  <a:fillRect/>
                </a:stretch>
              </p:blipFill>
              <p:spPr bwMode="auto">
                <a:xfrm>
                  <a:off x="8607300" y="1894443"/>
                  <a:ext cx="270000" cy="403271"/>
                </a:xfrm>
                <a:prstGeom prst="rect">
                  <a:avLst/>
                </a:prstGeom>
                <a:noFill/>
                <a:ln w="9525">
                  <a:noFill/>
                  <a:miter lim="800000"/>
                  <a:headEnd/>
                  <a:tailEnd/>
                </a:ln>
              </p:spPr>
            </p:pic>
          </p:grpSp>
          <p:pic>
            <p:nvPicPr>
              <p:cNvPr id="90" name="Rectangle 432185"/>
              <p:cNvPicPr>
                <a:picLocks noChangeAspect="1" noChangeArrowheads="1"/>
              </p:cNvPicPr>
              <p:nvPr/>
            </p:nvPicPr>
            <p:blipFill>
              <a:blip r:embed="rId16" cstate="print"/>
              <a:srcRect/>
              <a:stretch>
                <a:fillRect/>
              </a:stretch>
            </p:blipFill>
            <p:spPr bwMode="auto">
              <a:xfrm>
                <a:off x="4817" y="1167"/>
                <a:ext cx="133" cy="247"/>
              </a:xfrm>
              <a:prstGeom prst="rect">
                <a:avLst/>
              </a:prstGeom>
              <a:noFill/>
              <a:ln w="9525">
                <a:noFill/>
                <a:miter lim="800000"/>
                <a:headEnd/>
                <a:tailEnd/>
              </a:ln>
            </p:spPr>
          </p:pic>
          <p:pic>
            <p:nvPicPr>
              <p:cNvPr id="91" name="Rectangle 432173"/>
              <p:cNvPicPr>
                <a:picLocks noChangeAspect="1" noChangeArrowheads="1"/>
              </p:cNvPicPr>
              <p:nvPr/>
            </p:nvPicPr>
            <p:blipFill>
              <a:blip r:embed="rId17" cstate="print"/>
              <a:srcRect/>
              <a:stretch>
                <a:fillRect/>
              </a:stretch>
            </p:blipFill>
            <p:spPr bwMode="auto">
              <a:xfrm>
                <a:off x="4987" y="1126"/>
                <a:ext cx="90" cy="303"/>
              </a:xfrm>
              <a:prstGeom prst="rect">
                <a:avLst/>
              </a:prstGeom>
              <a:noFill/>
              <a:ln w="9525">
                <a:noFill/>
                <a:miter lim="800000"/>
                <a:headEnd/>
                <a:tailEnd/>
              </a:ln>
            </p:spPr>
          </p:pic>
          <p:grpSp>
            <p:nvGrpSpPr>
              <p:cNvPr id="17" name="Group 58"/>
              <p:cNvGrpSpPr>
                <a:grpSpLocks/>
              </p:cNvGrpSpPr>
              <p:nvPr/>
            </p:nvGrpSpPr>
            <p:grpSpPr bwMode="auto">
              <a:xfrm>
                <a:off x="5260" y="1136"/>
                <a:ext cx="163" cy="233"/>
                <a:chOff x="5188" y="1147"/>
                <a:chExt cx="190" cy="273"/>
              </a:xfrm>
            </p:grpSpPr>
            <p:sp>
              <p:nvSpPr>
                <p:cNvPr id="93" name="Freeform 57"/>
                <p:cNvSpPr>
                  <a:spLocks/>
                </p:cNvSpPr>
                <p:nvPr/>
              </p:nvSpPr>
              <p:spPr bwMode="auto">
                <a:xfrm>
                  <a:off x="5205" y="1148"/>
                  <a:ext cx="153" cy="151"/>
                </a:xfrm>
                <a:custGeom>
                  <a:avLst/>
                  <a:gdLst>
                    <a:gd name="T0" fmla="*/ 4 w 152"/>
                    <a:gd name="T1" fmla="*/ 120 h 154"/>
                    <a:gd name="T2" fmla="*/ 138 w 152"/>
                    <a:gd name="T3" fmla="*/ 124 h 154"/>
                    <a:gd name="T4" fmla="*/ 152 w 152"/>
                    <a:gd name="T5" fmla="*/ 10 h 154"/>
                    <a:gd name="T6" fmla="*/ 22 w 152"/>
                    <a:gd name="T7" fmla="*/ 0 h 154"/>
                    <a:gd name="T8" fmla="*/ 0 w 152"/>
                    <a:gd name="T9" fmla="*/ 154 h 154"/>
                    <a:gd name="T10" fmla="*/ 0 1 256"/>
                    <a:gd name="T11" fmla="*/ 0 1 256"/>
                    <a:gd name="T12" fmla="*/ 0 1 256"/>
                    <a:gd name="T13" fmla="*/ 0 1 256"/>
                    <a:gd name="T14" fmla="*/ 0 1 256"/>
                    <a:gd name="T15" fmla="*/ 0 w 152"/>
                    <a:gd name="T16" fmla="*/ 0 h 154"/>
                    <a:gd name="T17" fmla="*/ 152 w 152"/>
                    <a:gd name="T18" fmla="*/ 154 h 154"/>
                  </a:gdLst>
                  <a:ahLst/>
                  <a:cxnLst>
                    <a:cxn ang="T10">
                      <a:pos x="T0" y="T1"/>
                    </a:cxn>
                    <a:cxn ang="T11">
                      <a:pos x="T2" y="T3"/>
                    </a:cxn>
                    <a:cxn ang="T12">
                      <a:pos x="T4" y="T5"/>
                    </a:cxn>
                    <a:cxn ang="T13">
                      <a:pos x="T6" y="T7"/>
                    </a:cxn>
                    <a:cxn ang="T14">
                      <a:pos x="T8" y="T9"/>
                    </a:cxn>
                  </a:cxnLst>
                  <a:rect l="T15" t="T16" r="T17" b="T18"/>
                  <a:pathLst>
                    <a:path w="152" h="154">
                      <a:moveTo>
                        <a:pt x="4" y="120"/>
                      </a:moveTo>
                      <a:lnTo>
                        <a:pt x="138" y="124"/>
                      </a:lnTo>
                      <a:lnTo>
                        <a:pt x="152" y="10"/>
                      </a:lnTo>
                      <a:lnTo>
                        <a:pt x="22" y="0"/>
                      </a:lnTo>
                      <a:lnTo>
                        <a:pt x="0" y="154"/>
                      </a:lnTo>
                    </a:path>
                  </a:pathLst>
                </a:custGeom>
                <a:solidFill>
                  <a:schemeClr val="tx1"/>
                </a:solidFill>
                <a:ln w="9525">
                  <a:solidFill>
                    <a:schemeClr val="tx1"/>
                  </a:solidFill>
                  <a:round/>
                  <a:headEnd/>
                  <a:tailEnd/>
                </a:ln>
              </p:spPr>
              <p:txBody>
                <a:bodyPr/>
                <a:lstStyle/>
                <a:p>
                  <a:pPr>
                    <a:defRPr/>
                  </a:pPr>
                  <a:endParaRPr lang="en-US" sz="1600" b="1" dirty="0">
                    <a:effectLst>
                      <a:outerShdw blurRad="38100" dist="38100" dir="2700000" algn="tl">
                        <a:srgbClr val="000000">
                          <a:alpha val="43137"/>
                        </a:srgbClr>
                      </a:outerShdw>
                    </a:effectLst>
                    <a:latin typeface="Segoe Semibold" pitchFamily="34" charset="0"/>
                    <a:cs typeface="ヒラギノ角ゴ Pro W3"/>
                  </a:endParaRPr>
                </a:p>
              </p:txBody>
            </p:sp>
            <p:pic>
              <p:nvPicPr>
                <p:cNvPr id="94" name="Picture_x0020_1" descr="http://rds.yahoo.com/_ylt=A0Je5xdcgyZFC3gBNg6jzbkF;_ylu=X3oDMTA4NDgyNWN0BHNlYwNwcm9m/SIG=11t4u2te7/EXP=1160238300/**http%3a/euroastra.info/medialib/11397.jpeg"/>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5188" y="1147"/>
                  <a:ext cx="190" cy="273"/>
                </a:xfrm>
                <a:prstGeom prst="rect">
                  <a:avLst/>
                </a:prstGeom>
                <a:noFill/>
                <a:ln w="9525">
                  <a:noFill/>
                  <a:miter lim="800000"/>
                  <a:headEnd/>
                  <a:tailEnd/>
                </a:ln>
              </p:spPr>
            </p:pic>
          </p:grpSp>
        </p:grpSp>
        <p:grpSp>
          <p:nvGrpSpPr>
            <p:cNvPr id="18" name="Group 85"/>
            <p:cNvGrpSpPr>
              <a:grpSpLocks/>
            </p:cNvGrpSpPr>
            <p:nvPr/>
          </p:nvGrpSpPr>
          <p:grpSpPr bwMode="auto">
            <a:xfrm>
              <a:off x="1670050" y="1289050"/>
              <a:ext cx="4562475" cy="1400175"/>
              <a:chOff x="2270" y="-1306"/>
              <a:chExt cx="3108" cy="972"/>
            </a:xfrm>
          </p:grpSpPr>
          <p:pic>
            <p:nvPicPr>
              <p:cNvPr id="82" name="Picture 84" descr="cooltools-shape"/>
              <p:cNvPicPr>
                <a:picLocks noChangeAspect="1" noChangeArrowheads="1"/>
              </p:cNvPicPr>
              <p:nvPr/>
            </p:nvPicPr>
            <p:blipFill>
              <a:blip r:embed="rId19" cstate="print"/>
              <a:srcRect/>
              <a:stretch>
                <a:fillRect/>
              </a:stretch>
            </p:blipFill>
            <p:spPr bwMode="auto">
              <a:xfrm>
                <a:off x="2270" y="-1306"/>
                <a:ext cx="3108" cy="972"/>
              </a:xfrm>
              <a:prstGeom prst="rect">
                <a:avLst/>
              </a:prstGeom>
              <a:noFill/>
              <a:ln w="12700" algn="ctr">
                <a:noFill/>
                <a:miter lim="800000"/>
                <a:headEnd/>
                <a:tailEnd/>
              </a:ln>
            </p:spPr>
          </p:pic>
          <p:sp>
            <p:nvSpPr>
              <p:cNvPr id="83" name="AutoShape 82"/>
              <p:cNvSpPr>
                <a:spLocks noChangeArrowheads="1"/>
              </p:cNvSpPr>
              <p:nvPr/>
            </p:nvSpPr>
            <p:spPr bwMode="auto">
              <a:xfrm>
                <a:off x="2365" y="-1206"/>
                <a:ext cx="2909" cy="768"/>
              </a:xfrm>
              <a:prstGeom prst="roundRect">
                <a:avLst>
                  <a:gd name="adj" fmla="val 16667"/>
                </a:avLst>
              </a:prstGeom>
              <a:gradFill rotWithShape="1">
                <a:gsLst>
                  <a:gs pos="0">
                    <a:srgbClr val="999999"/>
                  </a:gs>
                  <a:gs pos="100000">
                    <a:srgbClr val="000000">
                      <a:alpha val="79999"/>
                    </a:srgbClr>
                  </a:gs>
                </a:gsLst>
                <a:lin ang="2700000" scaled="1"/>
              </a:gradFill>
              <a:ln w="12700" algn="ctr">
                <a:noFill/>
                <a:round/>
                <a:headEnd/>
                <a:tailEnd/>
              </a:ln>
            </p:spPr>
            <p:txBody>
              <a:bodyPr wrap="none" anchor="ctr"/>
              <a:lstStyle/>
              <a:p>
                <a:pPr>
                  <a:defRPr/>
                </a:pPr>
                <a:endParaRPr lang="en-US" sz="2800" dirty="0">
                  <a:solidFill>
                    <a:schemeClr val="bg1"/>
                  </a:solidFill>
                  <a:effectLst>
                    <a:outerShdw blurRad="38100" dist="38100" dir="2700000" algn="tl">
                      <a:srgbClr val="000000">
                        <a:alpha val="43137"/>
                      </a:srgbClr>
                    </a:outerShdw>
                  </a:effectLst>
                  <a:latin typeface="Segoe Semibold" pitchFamily="34" charset="0"/>
                  <a:cs typeface="ヒラギノ角ゴ Pro W3"/>
                </a:endParaRPr>
              </a:p>
            </p:txBody>
          </p:sp>
          <p:pic>
            <p:nvPicPr>
              <p:cNvPr id="84" name="Picture 100" descr="cooltools-1"/>
              <p:cNvPicPr>
                <a:picLocks noChangeAspect="1" noChangeArrowheads="1"/>
              </p:cNvPicPr>
              <p:nvPr/>
            </p:nvPicPr>
            <p:blipFill>
              <a:blip r:embed="rId20" cstate="print"/>
              <a:srcRect r="50912" b="-13446"/>
              <a:stretch>
                <a:fillRect/>
              </a:stretch>
            </p:blipFill>
            <p:spPr bwMode="invGray">
              <a:xfrm>
                <a:off x="2527" y="-1105"/>
                <a:ext cx="2353" cy="338"/>
              </a:xfrm>
              <a:prstGeom prst="rect">
                <a:avLst/>
              </a:prstGeom>
              <a:noFill/>
              <a:ln w="9525">
                <a:noFill/>
                <a:miter lim="800000"/>
                <a:headEnd/>
                <a:tailEnd/>
              </a:ln>
            </p:spPr>
          </p:pic>
          <p:pic>
            <p:nvPicPr>
              <p:cNvPr id="85" name="Picture 101" descr="cooltools-1"/>
              <p:cNvPicPr>
                <a:picLocks noChangeAspect="1" noChangeArrowheads="1"/>
              </p:cNvPicPr>
              <p:nvPr/>
            </p:nvPicPr>
            <p:blipFill>
              <a:blip r:embed="rId20" cstate="print"/>
              <a:srcRect l="48671" t="-13446" r="11423" b="-10085"/>
              <a:stretch>
                <a:fillRect/>
              </a:stretch>
            </p:blipFill>
            <p:spPr bwMode="invGray">
              <a:xfrm>
                <a:off x="2525" y="-815"/>
                <a:ext cx="1914" cy="368"/>
              </a:xfrm>
              <a:prstGeom prst="rect">
                <a:avLst/>
              </a:prstGeom>
              <a:noFill/>
              <a:ln w="9525">
                <a:noFill/>
                <a:miter lim="800000"/>
                <a:headEnd/>
                <a:tailEnd/>
              </a:ln>
            </p:spPr>
          </p:pic>
          <p:pic>
            <p:nvPicPr>
              <p:cNvPr id="86" name="Picture 56" descr="cooltools-1"/>
              <p:cNvPicPr>
                <a:picLocks noChangeAspect="1" noChangeArrowheads="1"/>
              </p:cNvPicPr>
              <p:nvPr/>
            </p:nvPicPr>
            <p:blipFill>
              <a:blip r:embed="rId21" cstate="print"/>
              <a:srcRect/>
              <a:stretch>
                <a:fillRect/>
              </a:stretch>
            </p:blipFill>
            <p:spPr bwMode="invGray">
              <a:xfrm>
                <a:off x="4466" y="-817"/>
                <a:ext cx="709" cy="304"/>
              </a:xfrm>
              <a:prstGeom prst="rect">
                <a:avLst/>
              </a:prstGeom>
              <a:noFill/>
              <a:ln w="9525">
                <a:noFill/>
                <a:miter lim="800000"/>
                <a:headEnd/>
                <a:tailEnd/>
              </a:ln>
            </p:spPr>
          </p:pic>
        </p:gr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0" y="1143000"/>
            <a:ext cx="9144000" cy="4521200"/>
          </a:xfrm>
          <a:prstGeom prst="rect">
            <a:avLst/>
          </a:prstGeom>
          <a:noFill/>
          <a:ln w="9525">
            <a:noFill/>
            <a:miter lim="800000"/>
            <a:headEnd/>
            <a:tailEnd/>
          </a:ln>
        </p:spPr>
      </p:pic>
      <p:sp>
        <p:nvSpPr>
          <p:cNvPr id="7" name="TextBox 6"/>
          <p:cNvSpPr txBox="1"/>
          <p:nvPr/>
        </p:nvSpPr>
        <p:spPr>
          <a:xfrm>
            <a:off x="457200" y="528935"/>
            <a:ext cx="5532284" cy="584775"/>
          </a:xfrm>
          <a:prstGeom prst="rect">
            <a:avLst/>
          </a:prstGeom>
          <a:noFill/>
        </p:spPr>
        <p:txBody>
          <a:bodyPr wrap="none" rtlCol="0">
            <a:spAutoFit/>
          </a:bodyPr>
          <a:lstStyle/>
          <a:p>
            <a:pPr eaLnBrk="0" hangingPunct="0"/>
            <a:r>
              <a:rPr lang="en-US" sz="3200" b="1" dirty="0" smtClean="0">
                <a:solidFill>
                  <a:schemeClr val="accent2"/>
                </a:solidFill>
              </a:rPr>
              <a:t>What is Mobility Evolution?</a:t>
            </a:r>
            <a:endParaRPr lang="en-US" sz="3200" b="1" dirty="0">
              <a:solidFill>
                <a:schemeClr val="accent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Content Placeholder 2"/>
          <p:cNvSpPr txBox="1">
            <a:spLocks/>
          </p:cNvSpPr>
          <p:nvPr/>
        </p:nvSpPr>
        <p:spPr bwMode="auto">
          <a:xfrm>
            <a:off x="152400" y="2106613"/>
            <a:ext cx="7772400" cy="4751387"/>
          </a:xfrm>
          <a:prstGeom prst="rect">
            <a:avLst/>
          </a:prstGeom>
          <a:noFill/>
          <a:ln w="9525">
            <a:noFill/>
            <a:miter lim="800000"/>
            <a:headEnd/>
            <a:tailEnd/>
          </a:ln>
        </p:spPr>
        <p:txBody>
          <a:bodyPr/>
          <a:lstStyle/>
          <a:p>
            <a:pPr marL="457200" indent="-457200">
              <a:spcBef>
                <a:spcPct val="20000"/>
              </a:spcBef>
              <a:buFontTx/>
              <a:buChar char="•"/>
            </a:pPr>
            <a:endParaRPr lang="en-GB" sz="2000" dirty="0">
              <a:solidFill>
                <a:schemeClr val="accent2"/>
              </a:solidFill>
            </a:endParaRPr>
          </a:p>
        </p:txBody>
      </p:sp>
      <p:sp>
        <p:nvSpPr>
          <p:cNvPr id="1028" name="Title 1"/>
          <p:cNvSpPr>
            <a:spLocks noGrp="1"/>
          </p:cNvSpPr>
          <p:nvPr>
            <p:ph type="title" idx="4294967295"/>
          </p:nvPr>
        </p:nvSpPr>
        <p:spPr/>
        <p:txBody>
          <a:bodyPr/>
          <a:lstStyle/>
          <a:p>
            <a:pPr eaLnBrk="1" hangingPunct="1"/>
            <a:r>
              <a:rPr lang="en-US" sz="3200" dirty="0" smtClean="0"/>
              <a:t>Target Market</a:t>
            </a:r>
          </a:p>
        </p:txBody>
      </p:sp>
      <p:graphicFrame>
        <p:nvGraphicFramePr>
          <p:cNvPr id="1026" name="Object 2"/>
          <p:cNvGraphicFramePr>
            <a:graphicFrameLocks noChangeAspect="1"/>
          </p:cNvGraphicFramePr>
          <p:nvPr/>
        </p:nvGraphicFramePr>
        <p:xfrm>
          <a:off x="0" y="0"/>
          <a:ext cx="9144000" cy="6848475"/>
        </p:xfrm>
        <a:graphic>
          <a:graphicData uri="http://schemas.openxmlformats.org/presentationml/2006/ole">
            <p:oleObj spid="_x0000_s28674" name="Acrobat Document" r:id="rId4" imgW="6838095" imgH="5125165" progId="AcroExch.Document.7">
              <p:link updateAutomatic="1"/>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212725" y="203200"/>
            <a:ext cx="8572500" cy="584200"/>
          </a:xfrm>
          <a:prstGeom prst="rect">
            <a:avLst/>
          </a:prstGeom>
          <a:noFill/>
          <a:ln w="9525">
            <a:noFill/>
            <a:miter lim="800000"/>
            <a:headEnd/>
            <a:tailEnd/>
          </a:ln>
        </p:spPr>
        <p:txBody>
          <a:bodyPr wrap="none">
            <a:spAutoFit/>
          </a:bodyPr>
          <a:lstStyle/>
          <a:p>
            <a:r>
              <a:rPr lang="en-US" sz="3200" dirty="0">
                <a:solidFill>
                  <a:srgbClr val="00C479"/>
                </a:solidFill>
                <a:latin typeface="Arial Black" pitchFamily="34" charset="0"/>
              </a:rPr>
              <a:t>What does the market look like today</a:t>
            </a:r>
          </a:p>
        </p:txBody>
      </p:sp>
      <p:grpSp>
        <p:nvGrpSpPr>
          <p:cNvPr id="2" name="Group 144"/>
          <p:cNvGrpSpPr>
            <a:grpSpLocks/>
          </p:cNvGrpSpPr>
          <p:nvPr/>
        </p:nvGrpSpPr>
        <p:grpSpPr bwMode="auto">
          <a:xfrm>
            <a:off x="312738" y="868363"/>
            <a:ext cx="8577262" cy="5043487"/>
            <a:chOff x="312034" y="867723"/>
            <a:chExt cx="8577594" cy="5043601"/>
          </a:xfrm>
        </p:grpSpPr>
        <p:sp>
          <p:nvSpPr>
            <p:cNvPr id="20486" name="Rectangle 3"/>
            <p:cNvSpPr>
              <a:spLocks noChangeArrowheads="1"/>
            </p:cNvSpPr>
            <p:nvPr/>
          </p:nvSpPr>
          <p:spPr bwMode="auto">
            <a:xfrm>
              <a:off x="2044002" y="867723"/>
              <a:ext cx="6845626" cy="579452"/>
            </a:xfrm>
            <a:prstGeom prst="rect">
              <a:avLst/>
            </a:prstGeom>
            <a:noFill/>
            <a:ln w="9525">
              <a:solidFill>
                <a:schemeClr val="bg1"/>
              </a:solidFill>
              <a:miter lim="800000"/>
              <a:headEnd/>
              <a:tailEnd/>
            </a:ln>
          </p:spPr>
          <p:txBody>
            <a:bodyPr wrap="none" anchor="ctr"/>
            <a:lstStyle/>
            <a:p>
              <a:endParaRPr lang="en-US" dirty="0">
                <a:latin typeface="Calibri" pitchFamily="-111" charset="0"/>
              </a:endParaRPr>
            </a:p>
          </p:txBody>
        </p:sp>
        <p:sp>
          <p:nvSpPr>
            <p:cNvPr id="20487" name="Rectangle 38"/>
            <p:cNvSpPr>
              <a:spLocks noChangeArrowheads="1"/>
            </p:cNvSpPr>
            <p:nvPr/>
          </p:nvSpPr>
          <p:spPr bwMode="auto">
            <a:xfrm>
              <a:off x="2045554" y="4659292"/>
              <a:ext cx="6844074" cy="577975"/>
            </a:xfrm>
            <a:prstGeom prst="rect">
              <a:avLst/>
            </a:prstGeom>
            <a:noFill/>
            <a:ln w="9525">
              <a:solidFill>
                <a:schemeClr val="bg1"/>
              </a:solidFill>
              <a:miter lim="800000"/>
              <a:headEnd/>
              <a:tailEnd/>
            </a:ln>
          </p:spPr>
          <p:txBody>
            <a:bodyPr wrap="none" anchor="ctr"/>
            <a:lstStyle/>
            <a:p>
              <a:endParaRPr lang="en-US" dirty="0">
                <a:latin typeface="Calibri" pitchFamily="-111" charset="0"/>
              </a:endParaRPr>
            </a:p>
          </p:txBody>
        </p:sp>
        <p:sp>
          <p:nvSpPr>
            <p:cNvPr id="20488" name="Text Box 39"/>
            <p:cNvSpPr txBox="1">
              <a:spLocks noChangeArrowheads="1"/>
            </p:cNvSpPr>
            <p:nvPr/>
          </p:nvSpPr>
          <p:spPr bwMode="auto">
            <a:xfrm>
              <a:off x="388077" y="4659292"/>
              <a:ext cx="1767636" cy="1077242"/>
            </a:xfrm>
            <a:prstGeom prst="rect">
              <a:avLst/>
            </a:prstGeom>
            <a:noFill/>
            <a:ln w="9525">
              <a:noFill/>
              <a:miter lim="800000"/>
              <a:headEnd/>
              <a:tailEnd/>
            </a:ln>
          </p:spPr>
          <p:txBody>
            <a:bodyPr/>
            <a:lstStyle/>
            <a:p>
              <a:r>
                <a:rPr lang="en-US" sz="1600" b="1" dirty="0">
                  <a:solidFill>
                    <a:srgbClr val="FFFFFF"/>
                  </a:solidFill>
                  <a:latin typeface="Arial Black" pitchFamily="34" charset="0"/>
                </a:rPr>
                <a:t>Web Based app Providers &amp; OTT</a:t>
              </a:r>
            </a:p>
          </p:txBody>
        </p:sp>
        <p:sp>
          <p:nvSpPr>
            <p:cNvPr id="20489" name="Rectangle 22"/>
            <p:cNvSpPr>
              <a:spLocks noChangeArrowheads="1"/>
            </p:cNvSpPr>
            <p:nvPr/>
          </p:nvSpPr>
          <p:spPr bwMode="auto">
            <a:xfrm>
              <a:off x="2056418" y="2752421"/>
              <a:ext cx="6833210" cy="577975"/>
            </a:xfrm>
            <a:prstGeom prst="rect">
              <a:avLst/>
            </a:prstGeom>
            <a:noFill/>
            <a:ln w="9525">
              <a:solidFill>
                <a:schemeClr val="bg1"/>
              </a:solidFill>
              <a:miter lim="800000"/>
              <a:headEnd/>
              <a:tailEnd/>
            </a:ln>
          </p:spPr>
          <p:txBody>
            <a:bodyPr wrap="none" anchor="ctr"/>
            <a:lstStyle/>
            <a:p>
              <a:endParaRPr lang="en-US" dirty="0">
                <a:latin typeface="Calibri" pitchFamily="-111" charset="0"/>
              </a:endParaRPr>
            </a:p>
          </p:txBody>
        </p:sp>
        <p:pic>
          <p:nvPicPr>
            <p:cNvPr id="20490" name="Picture 24"/>
            <p:cNvPicPr>
              <a:picLocks noChangeAspect="1" noChangeArrowheads="1"/>
            </p:cNvPicPr>
            <p:nvPr/>
          </p:nvPicPr>
          <p:blipFill>
            <a:blip r:embed="rId2" cstate="print"/>
            <a:srcRect/>
            <a:stretch>
              <a:fillRect/>
            </a:stretch>
          </p:blipFill>
          <p:spPr bwMode="auto">
            <a:xfrm>
              <a:off x="5155651" y="2282355"/>
              <a:ext cx="754245" cy="221729"/>
            </a:xfrm>
            <a:prstGeom prst="rect">
              <a:avLst/>
            </a:prstGeom>
            <a:noFill/>
            <a:ln w="9525">
              <a:noFill/>
              <a:miter lim="800000"/>
              <a:headEnd/>
              <a:tailEnd/>
            </a:ln>
          </p:spPr>
        </p:pic>
        <p:pic>
          <p:nvPicPr>
            <p:cNvPr id="20491" name="Picture 25" descr="Nashua Mobile Home">
              <a:hlinkClick r:id="rId3"/>
            </p:cNvPr>
            <p:cNvPicPr>
              <a:picLocks noChangeAspect="1" noChangeArrowheads="1"/>
            </p:cNvPicPr>
            <p:nvPr/>
          </p:nvPicPr>
          <p:blipFill>
            <a:blip r:embed="rId4" cstate="print"/>
            <a:srcRect/>
            <a:stretch>
              <a:fillRect/>
            </a:stretch>
          </p:blipFill>
          <p:spPr bwMode="auto">
            <a:xfrm>
              <a:off x="4187237" y="2282355"/>
              <a:ext cx="768213" cy="199557"/>
            </a:xfrm>
            <a:prstGeom prst="rect">
              <a:avLst/>
            </a:prstGeom>
            <a:noFill/>
            <a:ln w="9525">
              <a:noFill/>
              <a:miter lim="800000"/>
              <a:headEnd/>
              <a:tailEnd/>
            </a:ln>
          </p:spPr>
        </p:pic>
        <p:pic>
          <p:nvPicPr>
            <p:cNvPr id="20492" name="Picture 26" descr="Hetzner Logo"/>
            <p:cNvPicPr>
              <a:picLocks noChangeAspect="1" noChangeArrowheads="1"/>
            </p:cNvPicPr>
            <p:nvPr/>
          </p:nvPicPr>
          <p:blipFill>
            <a:blip r:embed="rId5" cstate="print"/>
            <a:srcRect/>
            <a:stretch>
              <a:fillRect/>
            </a:stretch>
          </p:blipFill>
          <p:spPr bwMode="auto">
            <a:xfrm>
              <a:off x="3093117" y="3062842"/>
              <a:ext cx="985484" cy="313377"/>
            </a:xfrm>
            <a:prstGeom prst="rect">
              <a:avLst/>
            </a:prstGeom>
            <a:noFill/>
            <a:ln w="9525">
              <a:noFill/>
              <a:miter lim="800000"/>
              <a:headEnd/>
              <a:tailEnd/>
            </a:ln>
          </p:spPr>
        </p:pic>
        <p:pic>
          <p:nvPicPr>
            <p:cNvPr id="20493" name="Picture 27" descr="digitalHOST.co.za">
              <a:hlinkClick r:id="rId6"/>
            </p:cNvPr>
            <p:cNvPicPr>
              <a:picLocks noChangeAspect="1" noChangeArrowheads="1"/>
            </p:cNvPicPr>
            <p:nvPr/>
          </p:nvPicPr>
          <p:blipFill>
            <a:blip r:embed="rId7" cstate="print"/>
            <a:srcRect/>
            <a:stretch>
              <a:fillRect/>
            </a:stretch>
          </p:blipFill>
          <p:spPr bwMode="auto">
            <a:xfrm>
              <a:off x="3232792" y="2796767"/>
              <a:ext cx="774419" cy="301552"/>
            </a:xfrm>
            <a:prstGeom prst="rect">
              <a:avLst/>
            </a:prstGeom>
            <a:noFill/>
            <a:ln w="9525">
              <a:noFill/>
              <a:miter lim="800000"/>
              <a:headEnd/>
              <a:tailEnd/>
            </a:ln>
          </p:spPr>
        </p:pic>
        <p:sp>
          <p:nvSpPr>
            <p:cNvPr id="20494" name="Text Box 31"/>
            <p:cNvSpPr txBox="1">
              <a:spLocks noChangeArrowheads="1"/>
            </p:cNvSpPr>
            <p:nvPr/>
          </p:nvSpPr>
          <p:spPr bwMode="auto">
            <a:xfrm>
              <a:off x="388078" y="2920935"/>
              <a:ext cx="1639936" cy="338562"/>
            </a:xfrm>
            <a:prstGeom prst="rect">
              <a:avLst/>
            </a:prstGeom>
            <a:noFill/>
            <a:ln w="9525">
              <a:noFill/>
              <a:miter lim="800000"/>
              <a:headEnd/>
              <a:tailEnd/>
            </a:ln>
          </p:spPr>
          <p:txBody>
            <a:bodyPr wrap="none"/>
            <a:lstStyle/>
            <a:p>
              <a:r>
                <a:rPr lang="en-US" sz="1600" b="1" dirty="0">
                  <a:solidFill>
                    <a:srgbClr val="FFFFFF"/>
                  </a:solidFill>
                  <a:latin typeface="Arial Black" pitchFamily="34" charset="0"/>
                </a:rPr>
                <a:t>Data Hosting</a:t>
              </a:r>
            </a:p>
          </p:txBody>
        </p:sp>
        <p:pic>
          <p:nvPicPr>
            <p:cNvPr id="20495" name="Picture 51" descr="header_04">
              <a:hlinkClick r:id="rId8"/>
            </p:cNvPr>
            <p:cNvPicPr>
              <a:picLocks noChangeAspect="1" noChangeArrowheads="1"/>
            </p:cNvPicPr>
            <p:nvPr/>
          </p:nvPicPr>
          <p:blipFill>
            <a:blip r:embed="rId9" cstate="print"/>
            <a:srcRect/>
            <a:stretch>
              <a:fillRect/>
            </a:stretch>
          </p:blipFill>
          <p:spPr bwMode="auto">
            <a:xfrm>
              <a:off x="4485211" y="3488562"/>
              <a:ext cx="768213" cy="359202"/>
            </a:xfrm>
            <a:prstGeom prst="rect">
              <a:avLst/>
            </a:prstGeom>
            <a:noFill/>
            <a:ln w="9525">
              <a:noFill/>
              <a:miter lim="800000"/>
              <a:headEnd/>
              <a:tailEnd/>
            </a:ln>
          </p:spPr>
        </p:pic>
        <p:sp>
          <p:nvSpPr>
            <p:cNvPr id="20496" name="Rectangle 36"/>
            <p:cNvSpPr>
              <a:spLocks noChangeArrowheads="1"/>
            </p:cNvSpPr>
            <p:nvPr/>
          </p:nvSpPr>
          <p:spPr bwMode="auto">
            <a:xfrm>
              <a:off x="2045554" y="3994105"/>
              <a:ext cx="6844074" cy="577975"/>
            </a:xfrm>
            <a:prstGeom prst="rect">
              <a:avLst/>
            </a:prstGeom>
            <a:noFill/>
            <a:ln w="9525">
              <a:solidFill>
                <a:schemeClr val="bg1"/>
              </a:solidFill>
              <a:miter lim="800000"/>
              <a:headEnd/>
              <a:tailEnd/>
            </a:ln>
          </p:spPr>
          <p:txBody>
            <a:bodyPr wrap="none" anchor="ctr"/>
            <a:lstStyle/>
            <a:p>
              <a:endParaRPr lang="en-US" dirty="0">
                <a:latin typeface="Calibri" pitchFamily="-111" charset="0"/>
              </a:endParaRPr>
            </a:p>
          </p:txBody>
        </p:sp>
        <p:sp>
          <p:nvSpPr>
            <p:cNvPr id="20497" name="Text Box 37"/>
            <p:cNvSpPr txBox="1">
              <a:spLocks noChangeArrowheads="1"/>
            </p:cNvSpPr>
            <p:nvPr/>
          </p:nvSpPr>
          <p:spPr bwMode="auto">
            <a:xfrm>
              <a:off x="388078" y="3994105"/>
              <a:ext cx="1570364" cy="584788"/>
            </a:xfrm>
            <a:prstGeom prst="rect">
              <a:avLst/>
            </a:prstGeom>
            <a:noFill/>
            <a:ln w="9525">
              <a:noFill/>
              <a:miter lim="800000"/>
              <a:headEnd/>
              <a:tailEnd/>
            </a:ln>
          </p:spPr>
          <p:txBody>
            <a:bodyPr wrap="none"/>
            <a:lstStyle/>
            <a:p>
              <a:r>
                <a:rPr lang="en-US" sz="1600" b="1" dirty="0">
                  <a:solidFill>
                    <a:srgbClr val="FFFFFF"/>
                  </a:solidFill>
                  <a:latin typeface="Arial Black" pitchFamily="34" charset="0"/>
                </a:rPr>
                <a:t>Outsourcers</a:t>
              </a:r>
            </a:p>
            <a:p>
              <a:r>
                <a:rPr lang="en-US" sz="1600" b="1" dirty="0">
                  <a:solidFill>
                    <a:srgbClr val="FFFFFF"/>
                  </a:solidFill>
                  <a:latin typeface="Arial Black" pitchFamily="34" charset="0"/>
                </a:rPr>
                <a:t>Integrators</a:t>
              </a:r>
            </a:p>
          </p:txBody>
        </p:sp>
        <p:pic>
          <p:nvPicPr>
            <p:cNvPr id="20498" name="Picture 45" descr="Business Connexion">
              <a:hlinkClick r:id="rId10"/>
            </p:cNvPr>
            <p:cNvPicPr>
              <a:picLocks noChangeAspect="1" noChangeArrowheads="1"/>
            </p:cNvPicPr>
            <p:nvPr/>
          </p:nvPicPr>
          <p:blipFill>
            <a:blip r:embed="rId11" cstate="print"/>
            <a:srcRect/>
            <a:stretch>
              <a:fillRect/>
            </a:stretch>
          </p:blipFill>
          <p:spPr bwMode="auto">
            <a:xfrm>
              <a:off x="4708691" y="4127142"/>
              <a:ext cx="670440" cy="279379"/>
            </a:xfrm>
            <a:prstGeom prst="rect">
              <a:avLst/>
            </a:prstGeom>
            <a:noFill/>
            <a:ln w="9525">
              <a:noFill/>
              <a:miter lim="800000"/>
              <a:headEnd/>
              <a:tailEnd/>
            </a:ln>
          </p:spPr>
        </p:pic>
        <p:pic>
          <p:nvPicPr>
            <p:cNvPr id="20499" name="Picture 47"/>
            <p:cNvPicPr>
              <a:picLocks noChangeAspect="1" noChangeArrowheads="1"/>
            </p:cNvPicPr>
            <p:nvPr/>
          </p:nvPicPr>
          <p:blipFill>
            <a:blip r:embed="rId12" cstate="print"/>
            <a:srcRect/>
            <a:stretch>
              <a:fillRect/>
            </a:stretch>
          </p:blipFill>
          <p:spPr bwMode="auto">
            <a:xfrm>
              <a:off x="5751597" y="3985236"/>
              <a:ext cx="527661" cy="533629"/>
            </a:xfrm>
            <a:prstGeom prst="rect">
              <a:avLst/>
            </a:prstGeom>
            <a:noFill/>
            <a:ln w="9525">
              <a:noFill/>
              <a:miter lim="800000"/>
              <a:headEnd/>
              <a:tailEnd/>
            </a:ln>
          </p:spPr>
        </p:pic>
        <p:pic>
          <p:nvPicPr>
            <p:cNvPr id="20500" name="Picture 54" descr="BT"/>
            <p:cNvPicPr>
              <a:picLocks noChangeAspect="1" noChangeArrowheads="1"/>
            </p:cNvPicPr>
            <p:nvPr/>
          </p:nvPicPr>
          <p:blipFill>
            <a:blip r:embed="rId13" cstate="print"/>
            <a:srcRect/>
            <a:stretch>
              <a:fillRect/>
            </a:stretch>
          </p:blipFill>
          <p:spPr bwMode="auto">
            <a:xfrm>
              <a:off x="6422037" y="4127142"/>
              <a:ext cx="661128" cy="283813"/>
            </a:xfrm>
            <a:prstGeom prst="rect">
              <a:avLst/>
            </a:prstGeom>
            <a:noFill/>
            <a:ln w="9525">
              <a:noFill/>
              <a:miter lim="800000"/>
              <a:headEnd/>
              <a:tailEnd/>
            </a:ln>
          </p:spPr>
        </p:pic>
        <p:pic>
          <p:nvPicPr>
            <p:cNvPr id="20501" name="Picture 55" descr="http://www.icir.org/vern/telescope.html">
              <a:hlinkClick r:id="rId14"/>
            </p:cNvPr>
            <p:cNvPicPr>
              <a:picLocks noChangeAspect="1" noChangeArrowheads="1"/>
            </p:cNvPicPr>
            <p:nvPr/>
          </p:nvPicPr>
          <p:blipFill>
            <a:blip r:embed="rId15" cstate="print"/>
            <a:srcRect/>
            <a:stretch>
              <a:fillRect/>
            </a:stretch>
          </p:blipFill>
          <p:spPr bwMode="auto">
            <a:xfrm>
              <a:off x="7315957" y="4056189"/>
              <a:ext cx="645609" cy="470066"/>
            </a:xfrm>
            <a:prstGeom prst="rect">
              <a:avLst/>
            </a:prstGeom>
            <a:noFill/>
            <a:ln w="9525">
              <a:noFill/>
              <a:miter lim="800000"/>
              <a:headEnd/>
              <a:tailEnd/>
            </a:ln>
          </p:spPr>
        </p:pic>
        <p:pic>
          <p:nvPicPr>
            <p:cNvPr id="20502" name="Picture 56" descr="http://www.emboot.com/supported_iSCSI_targets.htm">
              <a:hlinkClick r:id="rId16"/>
            </p:cNvPr>
            <p:cNvPicPr>
              <a:picLocks noChangeAspect="1" noChangeArrowheads="1"/>
            </p:cNvPicPr>
            <p:nvPr/>
          </p:nvPicPr>
          <p:blipFill>
            <a:blip r:embed="rId17" cstate="print"/>
            <a:srcRect/>
            <a:stretch>
              <a:fillRect/>
            </a:stretch>
          </p:blipFill>
          <p:spPr bwMode="auto">
            <a:xfrm>
              <a:off x="8060890" y="4056189"/>
              <a:ext cx="775972" cy="376940"/>
            </a:xfrm>
            <a:prstGeom prst="rect">
              <a:avLst/>
            </a:prstGeom>
            <a:noFill/>
            <a:ln w="9525">
              <a:noFill/>
              <a:miter lim="800000"/>
              <a:headEnd/>
              <a:tailEnd/>
            </a:ln>
          </p:spPr>
        </p:pic>
        <p:sp>
          <p:nvSpPr>
            <p:cNvPr id="20503" name="Rectangle 32"/>
            <p:cNvSpPr>
              <a:spLocks noChangeArrowheads="1"/>
            </p:cNvSpPr>
            <p:nvPr/>
          </p:nvSpPr>
          <p:spPr bwMode="auto">
            <a:xfrm>
              <a:off x="2054865" y="3380654"/>
              <a:ext cx="6834763" cy="577974"/>
            </a:xfrm>
            <a:prstGeom prst="rect">
              <a:avLst/>
            </a:prstGeom>
            <a:noFill/>
            <a:ln w="9525">
              <a:solidFill>
                <a:schemeClr val="bg1"/>
              </a:solidFill>
              <a:miter lim="800000"/>
              <a:headEnd/>
              <a:tailEnd/>
            </a:ln>
          </p:spPr>
          <p:txBody>
            <a:bodyPr wrap="none" anchor="ctr"/>
            <a:lstStyle/>
            <a:p>
              <a:endParaRPr lang="en-US" dirty="0">
                <a:latin typeface="Calibri" pitchFamily="-111" charset="0"/>
              </a:endParaRPr>
            </a:p>
          </p:txBody>
        </p:sp>
        <p:pic>
          <p:nvPicPr>
            <p:cNvPr id="20504" name="Picture 33" descr="GamCo">
              <a:hlinkClick r:id="rId18"/>
            </p:cNvPr>
            <p:cNvPicPr>
              <a:picLocks noChangeAspect="1" noChangeArrowheads="1"/>
            </p:cNvPicPr>
            <p:nvPr/>
          </p:nvPicPr>
          <p:blipFill>
            <a:blip r:embed="rId19" cstate="print"/>
            <a:srcRect/>
            <a:stretch>
              <a:fillRect/>
            </a:stretch>
          </p:blipFill>
          <p:spPr bwMode="auto">
            <a:xfrm>
              <a:off x="4559704" y="4792330"/>
              <a:ext cx="622330" cy="266075"/>
            </a:xfrm>
            <a:prstGeom prst="rect">
              <a:avLst/>
            </a:prstGeom>
            <a:noFill/>
            <a:ln w="9525">
              <a:noFill/>
              <a:miter lim="800000"/>
              <a:headEnd/>
              <a:tailEnd/>
            </a:ln>
          </p:spPr>
        </p:pic>
        <p:sp>
          <p:nvSpPr>
            <p:cNvPr id="20505" name="Text Box 34"/>
            <p:cNvSpPr txBox="1">
              <a:spLocks noChangeArrowheads="1"/>
            </p:cNvSpPr>
            <p:nvPr/>
          </p:nvSpPr>
          <p:spPr bwMode="auto">
            <a:xfrm>
              <a:off x="388078" y="3461955"/>
              <a:ext cx="1624162" cy="338562"/>
            </a:xfrm>
            <a:prstGeom prst="rect">
              <a:avLst/>
            </a:prstGeom>
            <a:noFill/>
            <a:ln w="9525">
              <a:noFill/>
              <a:miter lim="800000"/>
              <a:headEnd/>
              <a:tailEnd/>
            </a:ln>
          </p:spPr>
          <p:txBody>
            <a:bodyPr wrap="none"/>
            <a:lstStyle/>
            <a:p>
              <a:r>
                <a:rPr lang="en-US" sz="1600" b="1" dirty="0">
                  <a:solidFill>
                    <a:srgbClr val="FFFFFF"/>
                  </a:solidFill>
                  <a:latin typeface="Arial Black" pitchFamily="34" charset="0"/>
                </a:rPr>
                <a:t>Voice &amp; </a:t>
              </a:r>
              <a:r>
                <a:rPr lang="en-US" sz="1600" b="1" dirty="0" err="1">
                  <a:solidFill>
                    <a:srgbClr val="FFFFFF"/>
                  </a:solidFill>
                  <a:latin typeface="Arial Black" pitchFamily="34" charset="0"/>
                </a:rPr>
                <a:t>Voip</a:t>
              </a:r>
              <a:endParaRPr lang="en-US" sz="1600" b="1">
                <a:solidFill>
                  <a:srgbClr val="FFFFFF"/>
                </a:solidFill>
                <a:latin typeface="Arial Black" pitchFamily="34" charset="0"/>
              </a:endParaRPr>
            </a:p>
          </p:txBody>
        </p:sp>
        <p:pic>
          <p:nvPicPr>
            <p:cNvPr id="20506" name="Picture 48"/>
            <p:cNvPicPr>
              <a:picLocks noChangeAspect="1" noChangeArrowheads="1"/>
            </p:cNvPicPr>
            <p:nvPr/>
          </p:nvPicPr>
          <p:blipFill>
            <a:blip r:embed="rId20" cstate="print"/>
            <a:srcRect/>
            <a:stretch>
              <a:fillRect/>
            </a:stretch>
          </p:blipFill>
          <p:spPr bwMode="auto">
            <a:xfrm>
              <a:off x="3581978" y="4792330"/>
              <a:ext cx="661128" cy="251293"/>
            </a:xfrm>
            <a:prstGeom prst="rect">
              <a:avLst/>
            </a:prstGeom>
            <a:noFill/>
            <a:ln w="9525">
              <a:noFill/>
              <a:miter lim="800000"/>
              <a:headEnd/>
              <a:tailEnd/>
            </a:ln>
          </p:spPr>
        </p:pic>
        <p:pic>
          <p:nvPicPr>
            <p:cNvPr id="20507" name="Picture 50"/>
            <p:cNvPicPr>
              <a:picLocks noChangeAspect="1" noChangeArrowheads="1"/>
            </p:cNvPicPr>
            <p:nvPr/>
          </p:nvPicPr>
          <p:blipFill>
            <a:blip r:embed="rId21" cstate="print"/>
            <a:srcRect/>
            <a:stretch>
              <a:fillRect/>
            </a:stretch>
          </p:blipFill>
          <p:spPr bwMode="auto">
            <a:xfrm>
              <a:off x="5602610" y="4750423"/>
              <a:ext cx="890816" cy="385809"/>
            </a:xfrm>
            <a:prstGeom prst="rect">
              <a:avLst/>
            </a:prstGeom>
            <a:noFill/>
            <a:ln w="9525">
              <a:noFill/>
              <a:miter lim="800000"/>
              <a:headEnd/>
              <a:tailEnd/>
            </a:ln>
          </p:spPr>
        </p:pic>
        <p:pic>
          <p:nvPicPr>
            <p:cNvPr id="20508" name="Picture 57"/>
            <p:cNvPicPr>
              <a:picLocks noChangeAspect="1" noChangeArrowheads="1"/>
            </p:cNvPicPr>
            <p:nvPr/>
          </p:nvPicPr>
          <p:blipFill>
            <a:blip r:embed="rId22" cstate="print"/>
            <a:srcRect/>
            <a:stretch>
              <a:fillRect/>
            </a:stretch>
          </p:blipFill>
          <p:spPr bwMode="auto">
            <a:xfrm>
              <a:off x="5453624" y="3488562"/>
              <a:ext cx="990140" cy="371027"/>
            </a:xfrm>
            <a:prstGeom prst="rect">
              <a:avLst/>
            </a:prstGeom>
            <a:noFill/>
            <a:ln w="9525">
              <a:noFill/>
              <a:miter lim="800000"/>
              <a:headEnd/>
              <a:tailEnd/>
            </a:ln>
          </p:spPr>
        </p:pic>
        <p:sp>
          <p:nvSpPr>
            <p:cNvPr id="20509" name="Rectangle 18"/>
            <p:cNvSpPr>
              <a:spLocks noChangeArrowheads="1"/>
            </p:cNvSpPr>
            <p:nvPr/>
          </p:nvSpPr>
          <p:spPr bwMode="auto">
            <a:xfrm>
              <a:off x="2048658" y="2124189"/>
              <a:ext cx="6840970" cy="577974"/>
            </a:xfrm>
            <a:prstGeom prst="rect">
              <a:avLst/>
            </a:prstGeom>
            <a:noFill/>
            <a:ln w="9525">
              <a:solidFill>
                <a:schemeClr val="bg1"/>
              </a:solidFill>
              <a:miter lim="800000"/>
              <a:headEnd/>
              <a:tailEnd/>
            </a:ln>
          </p:spPr>
          <p:txBody>
            <a:bodyPr wrap="none" anchor="ctr"/>
            <a:lstStyle/>
            <a:p>
              <a:endParaRPr lang="en-US">
                <a:latin typeface="Calibri" pitchFamily="-111" charset="0"/>
              </a:endParaRPr>
            </a:p>
          </p:txBody>
        </p:sp>
        <p:pic>
          <p:nvPicPr>
            <p:cNvPr id="20510" name="Picture 19"/>
            <p:cNvPicPr>
              <a:picLocks noChangeAspect="1" noChangeArrowheads="1"/>
            </p:cNvPicPr>
            <p:nvPr/>
          </p:nvPicPr>
          <p:blipFill>
            <a:blip r:embed="rId23" cstate="print"/>
            <a:srcRect/>
            <a:stretch>
              <a:fillRect/>
            </a:stretch>
          </p:blipFill>
          <p:spPr bwMode="auto">
            <a:xfrm>
              <a:off x="3367811" y="2140448"/>
              <a:ext cx="619227" cy="436068"/>
            </a:xfrm>
            <a:prstGeom prst="rect">
              <a:avLst/>
            </a:prstGeom>
            <a:noFill/>
            <a:ln w="9525">
              <a:noFill/>
              <a:miter lim="800000"/>
              <a:headEnd/>
              <a:tailEnd/>
            </a:ln>
          </p:spPr>
        </p:pic>
        <p:sp>
          <p:nvSpPr>
            <p:cNvPr id="20511" name="Text Box 30"/>
            <p:cNvSpPr txBox="1">
              <a:spLocks noChangeArrowheads="1"/>
            </p:cNvSpPr>
            <p:nvPr/>
          </p:nvSpPr>
          <p:spPr bwMode="auto">
            <a:xfrm>
              <a:off x="388078" y="2211402"/>
              <a:ext cx="1653530" cy="584788"/>
            </a:xfrm>
            <a:prstGeom prst="rect">
              <a:avLst/>
            </a:prstGeom>
            <a:noFill/>
            <a:ln w="9525">
              <a:noFill/>
              <a:miter lim="800000"/>
              <a:headEnd/>
              <a:tailEnd/>
            </a:ln>
          </p:spPr>
          <p:txBody>
            <a:bodyPr wrap="none"/>
            <a:lstStyle/>
            <a:p>
              <a:r>
                <a:rPr lang="en-US" sz="1600" b="1" dirty="0">
                  <a:solidFill>
                    <a:srgbClr val="FFFFFF"/>
                  </a:solidFill>
                  <a:latin typeface="Arial Black" pitchFamily="34" charset="0"/>
                </a:rPr>
                <a:t>Consumer</a:t>
              </a:r>
            </a:p>
            <a:p>
              <a:r>
                <a:rPr lang="en-US" sz="1600" b="1" dirty="0">
                  <a:solidFill>
                    <a:srgbClr val="FFFFFF"/>
                  </a:solidFill>
                  <a:latin typeface="Arial Black" pitchFamily="34" charset="0"/>
                </a:rPr>
                <a:t>Voice &amp; Data</a:t>
              </a:r>
            </a:p>
          </p:txBody>
        </p:sp>
        <p:pic>
          <p:nvPicPr>
            <p:cNvPr id="20512" name="Picture 60" descr="Vodacom"/>
            <p:cNvPicPr>
              <a:picLocks noChangeAspect="1" noChangeArrowheads="1"/>
            </p:cNvPicPr>
            <p:nvPr/>
          </p:nvPicPr>
          <p:blipFill>
            <a:blip r:embed="rId24" cstate="print"/>
            <a:srcRect/>
            <a:stretch>
              <a:fillRect/>
            </a:stretch>
          </p:blipFill>
          <p:spPr bwMode="auto">
            <a:xfrm>
              <a:off x="2175918" y="1572822"/>
              <a:ext cx="893920" cy="388766"/>
            </a:xfrm>
            <a:prstGeom prst="rect">
              <a:avLst/>
            </a:prstGeom>
            <a:noFill/>
            <a:ln w="9525">
              <a:noFill/>
              <a:miter lim="800000"/>
              <a:headEnd/>
              <a:tailEnd/>
            </a:ln>
          </p:spPr>
        </p:pic>
        <p:sp>
          <p:nvSpPr>
            <p:cNvPr id="20513" name="Rectangle 11"/>
            <p:cNvSpPr>
              <a:spLocks noChangeArrowheads="1"/>
            </p:cNvSpPr>
            <p:nvPr/>
          </p:nvSpPr>
          <p:spPr bwMode="auto">
            <a:xfrm>
              <a:off x="2053315" y="1495955"/>
              <a:ext cx="6836313" cy="579452"/>
            </a:xfrm>
            <a:prstGeom prst="rect">
              <a:avLst/>
            </a:prstGeom>
            <a:noFill/>
            <a:ln w="9525">
              <a:solidFill>
                <a:schemeClr val="bg1"/>
              </a:solidFill>
              <a:miter lim="800000"/>
              <a:headEnd/>
              <a:tailEnd/>
            </a:ln>
          </p:spPr>
          <p:txBody>
            <a:bodyPr wrap="none" anchor="ctr"/>
            <a:lstStyle/>
            <a:p>
              <a:endParaRPr lang="en-US">
                <a:latin typeface="Calibri" pitchFamily="-111" charset="0"/>
              </a:endParaRPr>
            </a:p>
          </p:txBody>
        </p:sp>
        <p:sp>
          <p:nvSpPr>
            <p:cNvPr id="20514" name="Text Box 29"/>
            <p:cNvSpPr txBox="1">
              <a:spLocks noChangeArrowheads="1"/>
            </p:cNvSpPr>
            <p:nvPr/>
          </p:nvSpPr>
          <p:spPr bwMode="auto">
            <a:xfrm>
              <a:off x="388078" y="1665948"/>
              <a:ext cx="812561" cy="338562"/>
            </a:xfrm>
            <a:prstGeom prst="rect">
              <a:avLst/>
            </a:prstGeom>
            <a:noFill/>
            <a:ln w="9525">
              <a:noFill/>
              <a:miter lim="800000"/>
              <a:headEnd/>
              <a:tailEnd/>
            </a:ln>
          </p:spPr>
          <p:txBody>
            <a:bodyPr wrap="none"/>
            <a:lstStyle/>
            <a:p>
              <a:r>
                <a:rPr lang="en-US" sz="1600" b="1">
                  <a:solidFill>
                    <a:srgbClr val="FFFFFF"/>
                  </a:solidFill>
                  <a:latin typeface="Arial Black" pitchFamily="34" charset="0"/>
                </a:rPr>
                <a:t>VANS</a:t>
              </a:r>
            </a:p>
          </p:txBody>
        </p:sp>
        <p:pic>
          <p:nvPicPr>
            <p:cNvPr id="20515" name="Picture 12"/>
            <p:cNvPicPr>
              <a:picLocks noChangeAspect="1" noChangeArrowheads="1"/>
            </p:cNvPicPr>
            <p:nvPr/>
          </p:nvPicPr>
          <p:blipFill>
            <a:blip r:embed="rId25" cstate="print"/>
            <a:srcRect/>
            <a:stretch>
              <a:fillRect/>
            </a:stretch>
          </p:blipFill>
          <p:spPr bwMode="auto">
            <a:xfrm>
              <a:off x="6720010" y="1643775"/>
              <a:ext cx="1064634" cy="266075"/>
            </a:xfrm>
            <a:prstGeom prst="rect">
              <a:avLst/>
            </a:prstGeom>
            <a:noFill/>
            <a:ln w="9525">
              <a:noFill/>
              <a:miter lim="800000"/>
              <a:headEnd/>
              <a:tailEnd/>
            </a:ln>
          </p:spPr>
        </p:pic>
        <p:pic>
          <p:nvPicPr>
            <p:cNvPr id="20516" name="Picture 14" descr="Verizon Business"/>
            <p:cNvPicPr>
              <a:picLocks noChangeAspect="1" noChangeArrowheads="1"/>
            </p:cNvPicPr>
            <p:nvPr/>
          </p:nvPicPr>
          <p:blipFill>
            <a:blip r:embed="rId26" cstate="print"/>
            <a:srcRect/>
            <a:stretch>
              <a:fillRect/>
            </a:stretch>
          </p:blipFill>
          <p:spPr bwMode="auto">
            <a:xfrm>
              <a:off x="5230144" y="1572822"/>
              <a:ext cx="803907" cy="366592"/>
            </a:xfrm>
            <a:prstGeom prst="rect">
              <a:avLst/>
            </a:prstGeom>
            <a:noFill/>
            <a:ln w="9525">
              <a:noFill/>
              <a:miter lim="800000"/>
              <a:headEnd/>
              <a:tailEnd/>
            </a:ln>
          </p:spPr>
        </p:pic>
        <p:pic>
          <p:nvPicPr>
            <p:cNvPr id="20517" name="Picture 15" descr="MTN"/>
            <p:cNvPicPr>
              <a:picLocks noChangeAspect="1" noChangeArrowheads="1"/>
            </p:cNvPicPr>
            <p:nvPr/>
          </p:nvPicPr>
          <p:blipFill>
            <a:blip r:embed="rId27" cstate="print"/>
            <a:srcRect/>
            <a:stretch>
              <a:fillRect/>
            </a:stretch>
          </p:blipFill>
          <p:spPr bwMode="auto">
            <a:xfrm>
              <a:off x="6049570" y="1572822"/>
              <a:ext cx="432993" cy="385809"/>
            </a:xfrm>
            <a:prstGeom prst="rect">
              <a:avLst/>
            </a:prstGeom>
            <a:noFill/>
            <a:ln w="9525">
              <a:noFill/>
              <a:miter lim="800000"/>
              <a:headEnd/>
              <a:tailEnd/>
            </a:ln>
          </p:spPr>
        </p:pic>
        <p:pic>
          <p:nvPicPr>
            <p:cNvPr id="20518" name="Picture 16"/>
            <p:cNvPicPr>
              <a:picLocks noChangeAspect="1" noChangeArrowheads="1"/>
            </p:cNvPicPr>
            <p:nvPr/>
          </p:nvPicPr>
          <p:blipFill>
            <a:blip r:embed="rId28" cstate="print"/>
            <a:srcRect/>
            <a:stretch>
              <a:fillRect/>
            </a:stretch>
          </p:blipFill>
          <p:spPr bwMode="auto">
            <a:xfrm>
              <a:off x="4112744" y="1643775"/>
              <a:ext cx="907887" cy="339985"/>
            </a:xfrm>
            <a:prstGeom prst="rect">
              <a:avLst/>
            </a:prstGeom>
            <a:noFill/>
            <a:ln w="9525">
              <a:noFill/>
              <a:miter lim="800000"/>
              <a:headEnd/>
              <a:tailEnd/>
            </a:ln>
          </p:spPr>
        </p:pic>
        <p:pic>
          <p:nvPicPr>
            <p:cNvPr id="20519" name="Picture 63"/>
            <p:cNvPicPr>
              <a:picLocks noChangeAspect="1" noChangeArrowheads="1"/>
            </p:cNvPicPr>
            <p:nvPr/>
          </p:nvPicPr>
          <p:blipFill>
            <a:blip r:embed="rId29" cstate="print"/>
            <a:srcRect/>
            <a:stretch>
              <a:fillRect/>
            </a:stretch>
          </p:blipFill>
          <p:spPr bwMode="auto">
            <a:xfrm>
              <a:off x="7911903" y="1665948"/>
              <a:ext cx="848913" cy="344419"/>
            </a:xfrm>
            <a:prstGeom prst="rect">
              <a:avLst/>
            </a:prstGeom>
            <a:noFill/>
            <a:ln w="9525">
              <a:noFill/>
              <a:miter lim="800000"/>
              <a:headEnd/>
              <a:tailEnd/>
            </a:ln>
          </p:spPr>
        </p:pic>
        <p:pic>
          <p:nvPicPr>
            <p:cNvPr id="20520" name="Picture 57"/>
            <p:cNvPicPr>
              <a:picLocks noChangeAspect="1" noChangeArrowheads="1"/>
            </p:cNvPicPr>
            <p:nvPr/>
          </p:nvPicPr>
          <p:blipFill>
            <a:blip r:embed="rId30" cstate="print"/>
            <a:srcRect/>
            <a:stretch>
              <a:fillRect/>
            </a:stretch>
          </p:blipFill>
          <p:spPr bwMode="auto">
            <a:xfrm>
              <a:off x="4112744" y="2849982"/>
              <a:ext cx="977725" cy="365115"/>
            </a:xfrm>
            <a:prstGeom prst="rect">
              <a:avLst/>
            </a:prstGeom>
            <a:noFill/>
            <a:ln w="9525">
              <a:noFill/>
              <a:miter lim="800000"/>
              <a:headEnd/>
              <a:tailEnd/>
            </a:ln>
          </p:spPr>
        </p:pic>
        <p:grpSp>
          <p:nvGrpSpPr>
            <p:cNvPr id="3" name="Group 63"/>
            <p:cNvGrpSpPr>
              <a:grpSpLocks/>
            </p:cNvGrpSpPr>
            <p:nvPr/>
          </p:nvGrpSpPr>
          <p:grpSpPr bwMode="auto">
            <a:xfrm>
              <a:off x="313584" y="934239"/>
              <a:ext cx="8149263" cy="458543"/>
              <a:chOff x="428625" y="1136283"/>
              <a:chExt cx="8336474" cy="492838"/>
            </a:xfrm>
          </p:grpSpPr>
          <p:pic>
            <p:nvPicPr>
              <p:cNvPr id="20547" name="Picture 5"/>
              <p:cNvPicPr>
                <a:picLocks noChangeAspect="1" noChangeArrowheads="1"/>
              </p:cNvPicPr>
              <p:nvPr/>
            </p:nvPicPr>
            <p:blipFill>
              <a:blip r:embed="rId29" cstate="print"/>
              <a:srcRect/>
              <a:stretch>
                <a:fillRect/>
              </a:stretch>
            </p:blipFill>
            <p:spPr bwMode="auto">
              <a:xfrm>
                <a:off x="7896225" y="1136283"/>
                <a:ext cx="868874" cy="370090"/>
              </a:xfrm>
              <a:prstGeom prst="rect">
                <a:avLst/>
              </a:prstGeom>
              <a:noFill/>
              <a:ln w="9525">
                <a:noFill/>
                <a:miter lim="800000"/>
                <a:headEnd/>
                <a:tailEnd/>
              </a:ln>
            </p:spPr>
          </p:pic>
          <p:pic>
            <p:nvPicPr>
              <p:cNvPr id="20548" name="Picture 9" descr="Vodacom"/>
              <p:cNvPicPr>
                <a:picLocks noChangeAspect="1" noChangeArrowheads="1"/>
              </p:cNvPicPr>
              <p:nvPr/>
            </p:nvPicPr>
            <p:blipFill>
              <a:blip r:embed="rId24" cstate="print"/>
              <a:srcRect/>
              <a:stretch>
                <a:fillRect/>
              </a:stretch>
            </p:blipFill>
            <p:spPr bwMode="auto">
              <a:xfrm>
                <a:off x="2333625" y="1212483"/>
                <a:ext cx="836693" cy="381558"/>
              </a:xfrm>
              <a:prstGeom prst="rect">
                <a:avLst/>
              </a:prstGeom>
              <a:noFill/>
              <a:ln w="9525">
                <a:noFill/>
                <a:miter lim="800000"/>
                <a:headEnd/>
                <a:tailEnd/>
              </a:ln>
            </p:spPr>
          </p:pic>
          <p:sp>
            <p:nvSpPr>
              <p:cNvPr id="20549" name="Text Box 28"/>
              <p:cNvSpPr txBox="1">
                <a:spLocks noChangeArrowheads="1"/>
              </p:cNvSpPr>
              <p:nvPr/>
            </p:nvSpPr>
            <p:spPr bwMode="auto">
              <a:xfrm>
                <a:off x="428625" y="1265238"/>
                <a:ext cx="1124572" cy="363883"/>
              </a:xfrm>
              <a:prstGeom prst="rect">
                <a:avLst/>
              </a:prstGeom>
              <a:noFill/>
              <a:ln w="9525">
                <a:noFill/>
                <a:miter lim="800000"/>
                <a:headEnd/>
                <a:tailEnd/>
              </a:ln>
            </p:spPr>
            <p:txBody>
              <a:bodyPr wrap="none">
                <a:spAutoFit/>
              </a:bodyPr>
              <a:lstStyle/>
              <a:p>
                <a:r>
                  <a:rPr lang="en-US" sz="1600" b="1">
                    <a:solidFill>
                      <a:srgbClr val="C00000"/>
                    </a:solidFill>
                    <a:latin typeface="Arial Black" pitchFamily="34" charset="0"/>
                  </a:rPr>
                  <a:t>Carriers</a:t>
                </a:r>
              </a:p>
            </p:txBody>
          </p:sp>
          <p:pic>
            <p:nvPicPr>
              <p:cNvPr id="20550" name="Picture 78" descr="For logo download please go to the about us section."/>
              <p:cNvPicPr>
                <a:picLocks noChangeAspect="1" noChangeArrowheads="1"/>
              </p:cNvPicPr>
              <p:nvPr/>
            </p:nvPicPr>
            <p:blipFill>
              <a:blip r:embed="rId31" cstate="print"/>
              <a:srcRect/>
              <a:stretch>
                <a:fillRect/>
              </a:stretch>
            </p:blipFill>
            <p:spPr bwMode="auto">
              <a:xfrm>
                <a:off x="5076825" y="1212483"/>
                <a:ext cx="1219200" cy="333779"/>
              </a:xfrm>
              <a:prstGeom prst="rect">
                <a:avLst/>
              </a:prstGeom>
              <a:noFill/>
              <a:ln w="9525">
                <a:noFill/>
                <a:miter lim="800000"/>
                <a:headEnd/>
                <a:tailEnd/>
              </a:ln>
            </p:spPr>
          </p:pic>
        </p:grpSp>
        <p:pic>
          <p:nvPicPr>
            <p:cNvPr id="20522" name="Picture 14" descr="Verizon Business"/>
            <p:cNvPicPr>
              <a:picLocks noChangeAspect="1" noChangeArrowheads="1"/>
            </p:cNvPicPr>
            <p:nvPr/>
          </p:nvPicPr>
          <p:blipFill>
            <a:blip r:embed="rId26" cstate="print"/>
            <a:srcRect/>
            <a:stretch>
              <a:fillRect/>
            </a:stretch>
          </p:blipFill>
          <p:spPr bwMode="auto">
            <a:xfrm>
              <a:off x="5304637" y="2849982"/>
              <a:ext cx="803907" cy="366592"/>
            </a:xfrm>
            <a:prstGeom prst="rect">
              <a:avLst/>
            </a:prstGeom>
            <a:noFill/>
            <a:ln w="9525">
              <a:noFill/>
              <a:miter lim="800000"/>
              <a:headEnd/>
              <a:tailEnd/>
            </a:ln>
          </p:spPr>
        </p:pic>
        <p:pic>
          <p:nvPicPr>
            <p:cNvPr id="20523" name="Picture 58"/>
            <p:cNvPicPr>
              <a:picLocks noChangeAspect="1" noChangeArrowheads="1"/>
            </p:cNvPicPr>
            <p:nvPr/>
          </p:nvPicPr>
          <p:blipFill>
            <a:blip r:embed="rId25" cstate="print"/>
            <a:srcRect/>
            <a:stretch>
              <a:fillRect/>
            </a:stretch>
          </p:blipFill>
          <p:spPr bwMode="auto">
            <a:xfrm>
              <a:off x="6645517" y="3559515"/>
              <a:ext cx="1047563" cy="266075"/>
            </a:xfrm>
            <a:prstGeom prst="rect">
              <a:avLst/>
            </a:prstGeom>
            <a:noFill/>
            <a:ln w="9525">
              <a:noFill/>
              <a:miter lim="800000"/>
              <a:headEnd/>
              <a:tailEnd/>
            </a:ln>
          </p:spPr>
        </p:pic>
        <p:pic>
          <p:nvPicPr>
            <p:cNvPr id="20524" name="Picture 15" descr="MTN"/>
            <p:cNvPicPr>
              <a:picLocks noChangeAspect="1" noChangeArrowheads="1"/>
            </p:cNvPicPr>
            <p:nvPr/>
          </p:nvPicPr>
          <p:blipFill>
            <a:blip r:embed="rId27" cstate="print"/>
            <a:srcRect/>
            <a:stretch>
              <a:fillRect/>
            </a:stretch>
          </p:blipFill>
          <p:spPr bwMode="auto">
            <a:xfrm>
              <a:off x="6096128" y="2198098"/>
              <a:ext cx="432993" cy="385808"/>
            </a:xfrm>
            <a:prstGeom prst="rect">
              <a:avLst/>
            </a:prstGeom>
            <a:noFill/>
            <a:ln w="9525">
              <a:noFill/>
              <a:miter lim="800000"/>
              <a:headEnd/>
              <a:tailEnd/>
            </a:ln>
          </p:spPr>
        </p:pic>
        <p:pic>
          <p:nvPicPr>
            <p:cNvPr id="20525" name="Picture 63"/>
            <p:cNvPicPr>
              <a:picLocks noChangeAspect="1" noChangeArrowheads="1"/>
            </p:cNvPicPr>
            <p:nvPr/>
          </p:nvPicPr>
          <p:blipFill>
            <a:blip r:embed="rId29" cstate="print"/>
            <a:srcRect/>
            <a:stretch>
              <a:fillRect/>
            </a:stretch>
          </p:blipFill>
          <p:spPr bwMode="auto">
            <a:xfrm>
              <a:off x="7911903" y="2264617"/>
              <a:ext cx="848913" cy="344420"/>
            </a:xfrm>
            <a:prstGeom prst="rect">
              <a:avLst/>
            </a:prstGeom>
            <a:noFill/>
            <a:ln w="9525">
              <a:noFill/>
              <a:miter lim="800000"/>
              <a:headEnd/>
              <a:tailEnd/>
            </a:ln>
          </p:spPr>
        </p:pic>
        <p:pic>
          <p:nvPicPr>
            <p:cNvPr id="20526" name="Picture 12"/>
            <p:cNvPicPr>
              <a:picLocks noChangeAspect="1" noChangeArrowheads="1"/>
            </p:cNvPicPr>
            <p:nvPr/>
          </p:nvPicPr>
          <p:blipFill>
            <a:blip r:embed="rId25" cstate="print"/>
            <a:srcRect/>
            <a:stretch>
              <a:fillRect/>
            </a:stretch>
          </p:blipFill>
          <p:spPr bwMode="auto">
            <a:xfrm>
              <a:off x="6571024" y="2282355"/>
              <a:ext cx="1064634" cy="266075"/>
            </a:xfrm>
            <a:prstGeom prst="rect">
              <a:avLst/>
            </a:prstGeom>
            <a:noFill/>
            <a:ln w="9525">
              <a:noFill/>
              <a:miter lim="800000"/>
              <a:headEnd/>
              <a:tailEnd/>
            </a:ln>
          </p:spPr>
        </p:pic>
        <p:pic>
          <p:nvPicPr>
            <p:cNvPr id="20527" name="Picture 63"/>
            <p:cNvPicPr>
              <a:picLocks noChangeAspect="1" noChangeArrowheads="1"/>
            </p:cNvPicPr>
            <p:nvPr/>
          </p:nvPicPr>
          <p:blipFill>
            <a:blip r:embed="rId29" cstate="print"/>
            <a:srcRect/>
            <a:stretch>
              <a:fillRect/>
            </a:stretch>
          </p:blipFill>
          <p:spPr bwMode="auto">
            <a:xfrm>
              <a:off x="7911903" y="2863286"/>
              <a:ext cx="848913" cy="344419"/>
            </a:xfrm>
            <a:prstGeom prst="rect">
              <a:avLst/>
            </a:prstGeom>
            <a:noFill/>
            <a:ln w="9525">
              <a:noFill/>
              <a:miter lim="800000"/>
              <a:headEnd/>
              <a:tailEnd/>
            </a:ln>
          </p:spPr>
        </p:pic>
        <p:pic>
          <p:nvPicPr>
            <p:cNvPr id="20528" name="Picture 63"/>
            <p:cNvPicPr>
              <a:picLocks noChangeAspect="1" noChangeArrowheads="1"/>
            </p:cNvPicPr>
            <p:nvPr/>
          </p:nvPicPr>
          <p:blipFill>
            <a:blip r:embed="rId29" cstate="print"/>
            <a:srcRect/>
            <a:stretch>
              <a:fillRect/>
            </a:stretch>
          </p:blipFill>
          <p:spPr bwMode="auto">
            <a:xfrm>
              <a:off x="7911903" y="3528474"/>
              <a:ext cx="848913" cy="344419"/>
            </a:xfrm>
            <a:prstGeom prst="rect">
              <a:avLst/>
            </a:prstGeom>
            <a:noFill/>
            <a:ln w="9525">
              <a:noFill/>
              <a:miter lim="800000"/>
              <a:headEnd/>
              <a:tailEnd/>
            </a:ln>
          </p:spPr>
        </p:pic>
        <p:pic>
          <p:nvPicPr>
            <p:cNvPr id="20529" name="Picture 12"/>
            <p:cNvPicPr>
              <a:picLocks noChangeAspect="1" noChangeArrowheads="1"/>
            </p:cNvPicPr>
            <p:nvPr/>
          </p:nvPicPr>
          <p:blipFill>
            <a:blip r:embed="rId25" cstate="print"/>
            <a:srcRect/>
            <a:stretch>
              <a:fillRect/>
            </a:stretch>
          </p:blipFill>
          <p:spPr bwMode="auto">
            <a:xfrm>
              <a:off x="6724666" y="2863286"/>
              <a:ext cx="1064634" cy="266075"/>
            </a:xfrm>
            <a:prstGeom prst="rect">
              <a:avLst/>
            </a:prstGeom>
            <a:noFill/>
            <a:ln w="9525">
              <a:noFill/>
              <a:miter lim="800000"/>
              <a:headEnd/>
              <a:tailEnd/>
            </a:ln>
          </p:spPr>
        </p:pic>
        <p:pic>
          <p:nvPicPr>
            <p:cNvPr id="20530" name="Picture 60" descr="Vodacom"/>
            <p:cNvPicPr>
              <a:picLocks noChangeAspect="1" noChangeArrowheads="1"/>
            </p:cNvPicPr>
            <p:nvPr/>
          </p:nvPicPr>
          <p:blipFill>
            <a:blip r:embed="rId24" cstate="print"/>
            <a:srcRect/>
            <a:stretch>
              <a:fillRect/>
            </a:stretch>
          </p:blipFill>
          <p:spPr bwMode="auto">
            <a:xfrm>
              <a:off x="2175918" y="2211402"/>
              <a:ext cx="864434" cy="375462"/>
            </a:xfrm>
            <a:prstGeom prst="rect">
              <a:avLst/>
            </a:prstGeom>
            <a:noFill/>
            <a:ln w="9525">
              <a:noFill/>
              <a:miter lim="800000"/>
              <a:headEnd/>
              <a:tailEnd/>
            </a:ln>
          </p:spPr>
        </p:pic>
        <p:pic>
          <p:nvPicPr>
            <p:cNvPr id="20531" name="Picture 60" descr="Vodacom"/>
            <p:cNvPicPr>
              <a:picLocks noChangeAspect="1" noChangeArrowheads="1"/>
            </p:cNvPicPr>
            <p:nvPr/>
          </p:nvPicPr>
          <p:blipFill>
            <a:blip r:embed="rId24" cstate="print"/>
            <a:srcRect/>
            <a:stretch>
              <a:fillRect/>
            </a:stretch>
          </p:blipFill>
          <p:spPr bwMode="auto">
            <a:xfrm>
              <a:off x="2175918" y="3488562"/>
              <a:ext cx="816323" cy="354767"/>
            </a:xfrm>
            <a:prstGeom prst="rect">
              <a:avLst/>
            </a:prstGeom>
            <a:noFill/>
            <a:ln w="9525">
              <a:noFill/>
              <a:miter lim="800000"/>
              <a:headEnd/>
              <a:tailEnd/>
            </a:ln>
          </p:spPr>
        </p:pic>
        <p:pic>
          <p:nvPicPr>
            <p:cNvPr id="20532" name="Picture 60" descr="Vodacom"/>
            <p:cNvPicPr>
              <a:picLocks noChangeAspect="1" noChangeArrowheads="1"/>
            </p:cNvPicPr>
            <p:nvPr/>
          </p:nvPicPr>
          <p:blipFill>
            <a:blip r:embed="rId24" cstate="print"/>
            <a:srcRect/>
            <a:stretch>
              <a:fillRect/>
            </a:stretch>
          </p:blipFill>
          <p:spPr bwMode="auto">
            <a:xfrm>
              <a:off x="2175918" y="2849982"/>
              <a:ext cx="816323" cy="354767"/>
            </a:xfrm>
            <a:prstGeom prst="rect">
              <a:avLst/>
            </a:prstGeom>
            <a:noFill/>
            <a:ln w="9525">
              <a:noFill/>
              <a:miter lim="800000"/>
              <a:headEnd/>
              <a:tailEnd/>
            </a:ln>
          </p:spPr>
        </p:pic>
        <p:pic>
          <p:nvPicPr>
            <p:cNvPr id="20533" name="Picture 15" descr="MTN"/>
            <p:cNvPicPr>
              <a:picLocks noChangeAspect="1" noChangeArrowheads="1"/>
            </p:cNvPicPr>
            <p:nvPr/>
          </p:nvPicPr>
          <p:blipFill>
            <a:blip r:embed="rId27" cstate="print"/>
            <a:srcRect/>
            <a:stretch>
              <a:fillRect/>
            </a:stretch>
          </p:blipFill>
          <p:spPr bwMode="auto">
            <a:xfrm>
              <a:off x="6124064" y="2849982"/>
              <a:ext cx="432993" cy="385809"/>
            </a:xfrm>
            <a:prstGeom prst="rect">
              <a:avLst/>
            </a:prstGeom>
            <a:noFill/>
            <a:ln w="9525">
              <a:noFill/>
              <a:miter lim="800000"/>
              <a:headEnd/>
              <a:tailEnd/>
            </a:ln>
          </p:spPr>
        </p:pic>
        <p:sp>
          <p:nvSpPr>
            <p:cNvPr id="20534" name="Rectangle 18"/>
            <p:cNvSpPr>
              <a:spLocks noChangeArrowheads="1"/>
            </p:cNvSpPr>
            <p:nvPr/>
          </p:nvSpPr>
          <p:spPr bwMode="auto">
            <a:xfrm>
              <a:off x="2026931" y="5333349"/>
              <a:ext cx="6840970" cy="577975"/>
            </a:xfrm>
            <a:prstGeom prst="rect">
              <a:avLst/>
            </a:prstGeom>
            <a:noFill/>
            <a:ln w="9525">
              <a:solidFill>
                <a:schemeClr val="bg1"/>
              </a:solidFill>
              <a:miter lim="800000"/>
              <a:headEnd/>
              <a:tailEnd/>
            </a:ln>
          </p:spPr>
          <p:txBody>
            <a:bodyPr wrap="none" anchor="ctr"/>
            <a:lstStyle/>
            <a:p>
              <a:endParaRPr lang="en-US">
                <a:latin typeface="Calibri" pitchFamily="-111" charset="0"/>
              </a:endParaRPr>
            </a:p>
          </p:txBody>
        </p:sp>
        <p:sp>
          <p:nvSpPr>
            <p:cNvPr id="20535" name="Text Box 29"/>
            <p:cNvSpPr txBox="1">
              <a:spLocks noChangeArrowheads="1"/>
            </p:cNvSpPr>
            <p:nvPr/>
          </p:nvSpPr>
          <p:spPr bwMode="auto">
            <a:xfrm>
              <a:off x="313585" y="5502553"/>
              <a:ext cx="1877190" cy="307784"/>
            </a:xfrm>
            <a:prstGeom prst="rect">
              <a:avLst/>
            </a:prstGeom>
            <a:noFill/>
            <a:ln w="9525">
              <a:noFill/>
              <a:miter lim="800000"/>
              <a:headEnd/>
              <a:tailEnd/>
            </a:ln>
          </p:spPr>
          <p:txBody>
            <a:bodyPr wrap="none">
              <a:spAutoFit/>
            </a:bodyPr>
            <a:lstStyle/>
            <a:p>
              <a:r>
                <a:rPr lang="en-US" sz="1400" b="1">
                  <a:solidFill>
                    <a:srgbClr val="C00000"/>
                  </a:solidFill>
                  <a:latin typeface="Arial Black" pitchFamily="34" charset="0"/>
                </a:rPr>
                <a:t>Mobile Operators</a:t>
              </a:r>
            </a:p>
          </p:txBody>
        </p:sp>
        <p:pic>
          <p:nvPicPr>
            <p:cNvPr id="20536" name="Picture 15" descr="MTN"/>
            <p:cNvPicPr>
              <a:picLocks noChangeAspect="1" noChangeArrowheads="1"/>
            </p:cNvPicPr>
            <p:nvPr/>
          </p:nvPicPr>
          <p:blipFill>
            <a:blip r:embed="rId27" cstate="print"/>
            <a:srcRect/>
            <a:stretch>
              <a:fillRect/>
            </a:stretch>
          </p:blipFill>
          <p:spPr bwMode="auto">
            <a:xfrm>
              <a:off x="3513993" y="5414060"/>
              <a:ext cx="595947" cy="385809"/>
            </a:xfrm>
            <a:prstGeom prst="rect">
              <a:avLst/>
            </a:prstGeom>
            <a:noFill/>
            <a:ln w="9525">
              <a:noFill/>
              <a:miter lim="800000"/>
              <a:headEnd/>
              <a:tailEnd/>
            </a:ln>
          </p:spPr>
        </p:pic>
        <p:pic>
          <p:nvPicPr>
            <p:cNvPr id="20537" name="Picture 2" descr="http://www.cellc.co.za/images/nav/logo.gif">
              <a:hlinkClick r:id="rId32"/>
            </p:cNvPr>
            <p:cNvPicPr>
              <a:picLocks noChangeAspect="1" noChangeArrowheads="1"/>
            </p:cNvPicPr>
            <p:nvPr/>
          </p:nvPicPr>
          <p:blipFill>
            <a:blip r:embed="rId33" cstate="print"/>
            <a:srcRect/>
            <a:stretch>
              <a:fillRect/>
            </a:stretch>
          </p:blipFill>
          <p:spPr bwMode="auto">
            <a:xfrm>
              <a:off x="4944667" y="5373705"/>
              <a:ext cx="577324" cy="496673"/>
            </a:xfrm>
            <a:prstGeom prst="rect">
              <a:avLst/>
            </a:prstGeom>
            <a:noFill/>
            <a:ln w="9525">
              <a:noFill/>
              <a:miter lim="800000"/>
              <a:headEnd/>
              <a:tailEnd/>
            </a:ln>
          </p:spPr>
        </p:pic>
        <p:pic>
          <p:nvPicPr>
            <p:cNvPr id="20538" name="Picture 6" descr="http://www.virginmobile.co.za/virgin-portal-customer/images/common/header_logo.jpg">
              <a:hlinkClick r:id="rId34"/>
            </p:cNvPr>
            <p:cNvPicPr>
              <a:picLocks noChangeAspect="1" noChangeArrowheads="1"/>
            </p:cNvPicPr>
            <p:nvPr/>
          </p:nvPicPr>
          <p:blipFill>
            <a:blip r:embed="rId35" cstate="print"/>
            <a:srcRect/>
            <a:stretch>
              <a:fillRect/>
            </a:stretch>
          </p:blipFill>
          <p:spPr bwMode="auto">
            <a:xfrm>
              <a:off x="5833772" y="5404303"/>
              <a:ext cx="873745" cy="425720"/>
            </a:xfrm>
            <a:prstGeom prst="rect">
              <a:avLst/>
            </a:prstGeom>
            <a:noFill/>
            <a:ln w="9525">
              <a:noFill/>
              <a:miter lim="800000"/>
              <a:headEnd/>
              <a:tailEnd/>
            </a:ln>
          </p:spPr>
        </p:pic>
        <p:cxnSp>
          <p:nvCxnSpPr>
            <p:cNvPr id="20539" name="Straight Arrow Connector 66"/>
            <p:cNvCxnSpPr>
              <a:cxnSpLocks noChangeShapeType="1"/>
            </p:cNvCxnSpPr>
            <p:nvPr/>
          </p:nvCxnSpPr>
          <p:spPr bwMode="auto">
            <a:xfrm rot="5400000">
              <a:off x="-821668" y="2353234"/>
              <a:ext cx="2270507" cy="3103"/>
            </a:xfrm>
            <a:prstGeom prst="straightConnector1">
              <a:avLst/>
            </a:prstGeom>
            <a:noFill/>
            <a:ln w="19050">
              <a:solidFill>
                <a:srgbClr val="FF0000"/>
              </a:solidFill>
              <a:round/>
              <a:headEnd/>
              <a:tailEnd type="arrow" w="med" len="med"/>
            </a:ln>
          </p:spPr>
        </p:cxnSp>
        <p:cxnSp>
          <p:nvCxnSpPr>
            <p:cNvPr id="20540" name="Straight Arrow Connector 68"/>
            <p:cNvCxnSpPr>
              <a:cxnSpLocks noChangeShapeType="1"/>
              <a:stCxn id="20535" idx="1"/>
            </p:cNvCxnSpPr>
            <p:nvPr/>
          </p:nvCxnSpPr>
          <p:spPr bwMode="auto">
            <a:xfrm rot="10800000">
              <a:off x="313585" y="3586812"/>
              <a:ext cx="1588" cy="2069633"/>
            </a:xfrm>
            <a:prstGeom prst="straightConnector1">
              <a:avLst/>
            </a:prstGeom>
            <a:noFill/>
            <a:ln w="19050">
              <a:solidFill>
                <a:srgbClr val="FF0000"/>
              </a:solidFill>
              <a:round/>
              <a:headEnd/>
              <a:tailEnd type="arrow" w="med" len="med"/>
            </a:ln>
          </p:spPr>
        </p:cxnSp>
        <p:pic>
          <p:nvPicPr>
            <p:cNvPr id="20541" name="Picture 15" descr="MTN"/>
            <p:cNvPicPr>
              <a:picLocks noChangeAspect="1" noChangeArrowheads="1"/>
            </p:cNvPicPr>
            <p:nvPr/>
          </p:nvPicPr>
          <p:blipFill>
            <a:blip r:embed="rId27" cstate="print"/>
            <a:srcRect/>
            <a:stretch>
              <a:fillRect/>
            </a:stretch>
          </p:blipFill>
          <p:spPr bwMode="auto">
            <a:xfrm>
              <a:off x="6794504" y="1005195"/>
              <a:ext cx="432993" cy="385809"/>
            </a:xfrm>
            <a:prstGeom prst="rect">
              <a:avLst/>
            </a:prstGeom>
            <a:noFill/>
            <a:ln w="9525">
              <a:noFill/>
              <a:miter lim="800000"/>
              <a:headEnd/>
              <a:tailEnd/>
            </a:ln>
          </p:spPr>
        </p:pic>
        <p:pic>
          <p:nvPicPr>
            <p:cNvPr id="20542" name="Picture 2" descr="http://www.innbeijing.org/credits.htm">
              <a:hlinkClick r:id="rId36"/>
            </p:cNvPr>
            <p:cNvPicPr>
              <a:picLocks noChangeAspect="1" noChangeArrowheads="1"/>
            </p:cNvPicPr>
            <p:nvPr/>
          </p:nvPicPr>
          <p:blipFill>
            <a:blip r:embed="rId37" cstate="print"/>
            <a:srcRect/>
            <a:stretch>
              <a:fillRect/>
            </a:stretch>
          </p:blipFill>
          <p:spPr bwMode="auto">
            <a:xfrm>
              <a:off x="3367811" y="4198096"/>
              <a:ext cx="1134472" cy="212860"/>
            </a:xfrm>
            <a:prstGeom prst="rect">
              <a:avLst/>
            </a:prstGeom>
            <a:noFill/>
            <a:ln w="9525">
              <a:noFill/>
              <a:miter lim="800000"/>
              <a:headEnd/>
              <a:tailEnd/>
            </a:ln>
          </p:spPr>
        </p:pic>
        <p:pic>
          <p:nvPicPr>
            <p:cNvPr id="20543" name="Picture 4" descr="Click here to return to StorTech">
              <a:hlinkClick r:id="rId38"/>
            </p:cNvPr>
            <p:cNvPicPr>
              <a:picLocks noChangeAspect="1" noChangeArrowheads="1"/>
            </p:cNvPicPr>
            <p:nvPr/>
          </p:nvPicPr>
          <p:blipFill>
            <a:blip r:embed="rId39" cstate="print"/>
            <a:srcRect/>
            <a:stretch>
              <a:fillRect/>
            </a:stretch>
          </p:blipFill>
          <p:spPr bwMode="auto">
            <a:xfrm>
              <a:off x="2101424" y="4056189"/>
              <a:ext cx="1019627" cy="496673"/>
            </a:xfrm>
            <a:prstGeom prst="rect">
              <a:avLst/>
            </a:prstGeom>
            <a:noFill/>
            <a:ln w="9525">
              <a:noFill/>
              <a:miter lim="800000"/>
              <a:headEnd/>
              <a:tailEnd/>
            </a:ln>
          </p:spPr>
        </p:pic>
        <p:pic>
          <p:nvPicPr>
            <p:cNvPr id="20544" name="Picture 2" descr="http://www.gatewaycomms.com/images/logo_gateway.gif">
              <a:hlinkClick r:id="rId40"/>
            </p:cNvPr>
            <p:cNvPicPr>
              <a:picLocks noChangeAspect="1" noChangeArrowheads="1"/>
            </p:cNvPicPr>
            <p:nvPr/>
          </p:nvPicPr>
          <p:blipFill>
            <a:blip r:embed="rId41" cstate="print"/>
            <a:srcRect/>
            <a:stretch>
              <a:fillRect/>
            </a:stretch>
          </p:blipFill>
          <p:spPr bwMode="auto">
            <a:xfrm>
              <a:off x="3367811" y="1005195"/>
              <a:ext cx="1042906" cy="407982"/>
            </a:xfrm>
            <a:prstGeom prst="rect">
              <a:avLst/>
            </a:prstGeom>
            <a:noFill/>
            <a:ln w="9525">
              <a:noFill/>
              <a:miter lim="800000"/>
              <a:headEnd/>
              <a:tailEnd/>
            </a:ln>
          </p:spPr>
        </p:pic>
        <p:pic>
          <p:nvPicPr>
            <p:cNvPr id="20545" name="Picture 4" descr="http://www.gatewaycomms.com/images/logo_gateway.gif">
              <a:hlinkClick r:id="rId40"/>
            </p:cNvPr>
            <p:cNvPicPr>
              <a:picLocks noChangeAspect="1" noChangeArrowheads="1"/>
            </p:cNvPicPr>
            <p:nvPr/>
          </p:nvPicPr>
          <p:blipFill>
            <a:blip r:embed="rId41" cstate="print"/>
            <a:srcRect/>
            <a:stretch>
              <a:fillRect/>
            </a:stretch>
          </p:blipFill>
          <p:spPr bwMode="auto">
            <a:xfrm>
              <a:off x="3293318" y="1643775"/>
              <a:ext cx="744933" cy="291205"/>
            </a:xfrm>
            <a:prstGeom prst="rect">
              <a:avLst/>
            </a:prstGeom>
            <a:noFill/>
            <a:ln w="9525">
              <a:noFill/>
              <a:miter lim="800000"/>
              <a:headEnd/>
              <a:tailEnd/>
            </a:ln>
          </p:spPr>
        </p:pic>
        <p:pic>
          <p:nvPicPr>
            <p:cNvPr id="20546" name="Picture 6" descr="http://www.gatewaycomms.com/images/logo_gateway.gif">
              <a:hlinkClick r:id="rId40"/>
            </p:cNvPr>
            <p:cNvPicPr>
              <a:picLocks noChangeAspect="1" noChangeArrowheads="1"/>
            </p:cNvPicPr>
            <p:nvPr/>
          </p:nvPicPr>
          <p:blipFill>
            <a:blip r:embed="rId41" cstate="print"/>
            <a:srcRect/>
            <a:stretch>
              <a:fillRect/>
            </a:stretch>
          </p:blipFill>
          <p:spPr bwMode="auto">
            <a:xfrm>
              <a:off x="3218824" y="3559515"/>
              <a:ext cx="968413" cy="378418"/>
            </a:xfrm>
            <a:prstGeom prst="rect">
              <a:avLst/>
            </a:prstGeom>
            <a:noFill/>
            <a:ln w="9525">
              <a:noFill/>
              <a:miter lim="800000"/>
              <a:headEnd/>
              <a:tailEnd/>
            </a:ln>
          </p:spPr>
        </p:pic>
      </p:grpSp>
      <p:pic>
        <p:nvPicPr>
          <p:cNvPr id="20484" name="Picture 60" descr="Vodacom"/>
          <p:cNvPicPr>
            <a:picLocks noChangeAspect="1" noChangeArrowheads="1"/>
          </p:cNvPicPr>
          <p:nvPr/>
        </p:nvPicPr>
        <p:blipFill>
          <a:blip r:embed="rId24" cstate="print"/>
          <a:srcRect/>
          <a:stretch>
            <a:fillRect/>
          </a:stretch>
        </p:blipFill>
        <p:spPr bwMode="auto">
          <a:xfrm>
            <a:off x="2190750" y="5446713"/>
            <a:ext cx="815975" cy="354012"/>
          </a:xfrm>
          <a:prstGeom prst="rect">
            <a:avLst/>
          </a:prstGeom>
          <a:noFill/>
          <a:ln w="9525">
            <a:noFill/>
            <a:miter lim="800000"/>
            <a:headEnd/>
            <a:tailEnd/>
          </a:ln>
        </p:spPr>
      </p:pic>
      <p:pic>
        <p:nvPicPr>
          <p:cNvPr id="20485" name="Picture 60" descr="Vodacom"/>
          <p:cNvPicPr>
            <a:picLocks noChangeAspect="1" noChangeArrowheads="1"/>
          </p:cNvPicPr>
          <p:nvPr/>
        </p:nvPicPr>
        <p:blipFill>
          <a:blip r:embed="rId24" cstate="print"/>
          <a:srcRect/>
          <a:stretch>
            <a:fillRect/>
          </a:stretch>
        </p:blipFill>
        <p:spPr bwMode="auto">
          <a:xfrm>
            <a:off x="2190750" y="4757738"/>
            <a:ext cx="815975" cy="35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Fast "/>
</p:tagLst>
</file>

<file path=ppt/theme/theme1.xml><?xml version="1.0" encoding="utf-8"?>
<a:theme xmlns:a="http://schemas.openxmlformats.org/drawingml/2006/main" name="Vodacom Business template">
  <a:themeElements>
    <a:clrScheme name="Vodacom Busines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odacom Business 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20" charset="-128"/>
          </a:defRPr>
        </a:defPPr>
      </a:lstStyle>
    </a:spDef>
    <a:lnDef>
      <a:spPr bwMode="auto">
        <a:solidFill>
          <a:schemeClr val="accent1"/>
        </a:solidFill>
        <a:ln w="15875" cap="flat" cmpd="sng" algn="ctr">
          <a:solidFill>
            <a:schemeClr val="tx1"/>
          </a:solidFill>
          <a:prstDash val="solid"/>
          <a:round/>
          <a:headEnd type="none" w="med" len="med"/>
          <a:tailEnd type="none" w="med" len="med"/>
        </a:ln>
        <a:effectLst/>
      </a:spPr>
      <a:bodyPr/>
      <a:lstStyle/>
    </a:lnDef>
    <a:txDef>
      <a:spPr bwMode="auto">
        <a:noFill/>
        <a:ln w="9525">
          <a:noFill/>
          <a:miter lim="800000"/>
          <a:headEnd/>
          <a:tailEnd/>
        </a:ln>
      </a:spPr>
      <a:bodyPr wrap="square">
        <a:spAutoFit/>
      </a:bodyPr>
      <a:lstStyle>
        <a:defPPr algn="ctr" eaLnBrk="0" hangingPunct="0">
          <a:defRPr sz="2000" b="1" dirty="0" smtClean="0">
            <a:solidFill>
              <a:schemeClr val="bg1"/>
            </a:solidFill>
          </a:defRPr>
        </a:defPPr>
      </a:lstStyle>
    </a:txDef>
  </a:objectDefaults>
  <a:extraClrSchemeLst>
    <a:extraClrScheme>
      <a:clrScheme name="Vodacom Busines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odacom Busines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odacom Busines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odacom Busines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odacom Busines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odacom Busines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odacom Business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odacom Busines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odacom Busines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odacom Busines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odacom Busines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odacom Busines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Candice:Users:naomid:Desktop:Vodacom Business template.pot</Template>
  <TotalTime>6251</TotalTime>
  <Words>1372</Words>
  <Application>Microsoft Office PowerPoint</Application>
  <PresentationFormat>On-screen Show (4:3)</PresentationFormat>
  <Paragraphs>394</Paragraphs>
  <Slides>33</Slides>
  <Notes>17</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2</vt:i4>
      </vt:variant>
      <vt:variant>
        <vt:lpstr>Slide Titles</vt:lpstr>
      </vt:variant>
      <vt:variant>
        <vt:i4>33</vt:i4>
      </vt:variant>
    </vt:vector>
  </HeadingPairs>
  <TitlesOfParts>
    <vt:vector size="37" baseType="lpstr">
      <vt:lpstr>Vodacom Business template</vt:lpstr>
      <vt:lpstr>\\zamdh03101\home\_kl\Lazaruch\Presentations\Converged\???</vt:lpstr>
      <vt:lpstr>Bitmap Image</vt:lpstr>
      <vt:lpstr>Visio</vt:lpstr>
      <vt:lpstr>Heading</vt:lpstr>
      <vt:lpstr>Slide 2</vt:lpstr>
      <vt:lpstr>HISTORY……….</vt:lpstr>
      <vt:lpstr>Slide 4</vt:lpstr>
      <vt:lpstr>Slide 5</vt:lpstr>
      <vt:lpstr>Slide 6</vt:lpstr>
      <vt:lpstr>Slide 7</vt:lpstr>
      <vt:lpstr>Target Market</vt:lpstr>
      <vt:lpstr>Slide 9</vt:lpstr>
      <vt:lpstr>Slide 10</vt:lpstr>
      <vt:lpstr>Slide 11</vt:lpstr>
      <vt:lpstr>Slide 12</vt:lpstr>
      <vt:lpstr>The Pillars of the National ICT Strategy</vt:lpstr>
      <vt:lpstr>Slide 14</vt:lpstr>
      <vt:lpstr>Mobile Broadband Connectivity in the Eastern  Cape</vt:lpstr>
      <vt:lpstr>Slide 16</vt:lpstr>
      <vt:lpstr>Slide 17</vt:lpstr>
      <vt:lpstr>Slide 18</vt:lpstr>
      <vt:lpstr>Slide 19</vt:lpstr>
      <vt:lpstr>CREATING EFFICIENCY</vt:lpstr>
      <vt:lpstr>Multi-Player Gaming</vt:lpstr>
      <vt:lpstr>Slide 22</vt:lpstr>
      <vt:lpstr>Slide 23</vt:lpstr>
      <vt:lpstr>The Future?</vt:lpstr>
      <vt:lpstr>Slide 25</vt:lpstr>
      <vt:lpstr>Slide 26</vt:lpstr>
      <vt:lpstr>Today?</vt:lpstr>
      <vt:lpstr>Slide 28</vt:lpstr>
      <vt:lpstr>E-Health :ICT for Health</vt:lpstr>
      <vt:lpstr>Slide 30</vt:lpstr>
      <vt:lpstr>E-Health </vt:lpstr>
      <vt:lpstr>Slide 32</vt:lpstr>
      <vt:lpstr>TIMING</vt:lpstr>
    </vt:vector>
  </TitlesOfParts>
  <Company>Vodacom Business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VB PBX</dc:title>
  <dc:creator>Alan Ossher</dc:creator>
  <cp:lastModifiedBy> </cp:lastModifiedBy>
  <cp:revision>441</cp:revision>
  <cp:lastPrinted>2008-01-07T13:40:47Z</cp:lastPrinted>
  <dcterms:created xsi:type="dcterms:W3CDTF">2008-01-09T12:22:51Z</dcterms:created>
  <dcterms:modified xsi:type="dcterms:W3CDTF">2009-07-30T06:04:45Z</dcterms:modified>
</cp:coreProperties>
</file>